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fntdata" ContentType="application/x-fontdata"/>
  <Default Extension="png" ContentType="image/png"/>
  <Default Extension="gif" ContentType="image/gif"/>
  <Default Extension="m4v" ContentType="video/mp4"/>
  <Default Extension="mp4" ContentType="video/mp4"/>
  <Default Extension="svg" ContentType="image/svg+xml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9144000" cy="5143500"/>
  <p:notesSz cx="5143500" cy="9144000"/>
  <p:embeddedFontLst>
    <p:embeddedFont>
      <p:font typeface="Fira Sans"/>
      <p:boldItalic r:id="rId24"/>
      <p:regular r:id="rId25"/>
      <p:italic r:id="rId26"/>
      <p:bold r:id="rId27"/>
    </p:embeddedFont>
    <p:embeddedFont>
      <p:font typeface="Fira Code"/>
      <p:regular r:id="rId28"/>
      <p:bold r:id="rId29"/>
    </p:embeddedFont>
    <p:embeddedFont>
      <p:font typeface="Agate"/>
      <p:regular r:id="rId30"/>
    </p:embeddedFont>
    <p:embeddedFont>
      <p:font typeface="Arimo"/>
      <p:boldItalic r:id="rId31"/>
      <p:regular r:id="rId32"/>
      <p:italic r:id="rId33"/>
      <p:bold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openxmlformats.org/officeDocument/2006/relationships/font" Target="fonts/FiraSans-boldItalic.fntdata"/><Relationship Id="rId25" Type="http://schemas.openxmlformats.org/officeDocument/2006/relationships/font" Target="fonts/FiraSans-regular.fntdata"/><Relationship Id="rId26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28" Type="http://schemas.openxmlformats.org/officeDocument/2006/relationships/font" Target="fonts/FiraCode-regular.fntdata"/><Relationship Id="rId29" Type="http://schemas.openxmlformats.org/officeDocument/2006/relationships/font" Target="fonts/FiraCode-bold.fntdata"/><Relationship Id="rId30" Type="http://schemas.openxmlformats.org/officeDocument/2006/relationships/font" Target="fonts/Agate-regular.fntdata"/><Relationship Id="rId31" Type="http://schemas.openxmlformats.org/officeDocument/2006/relationships/font" Target="fonts/Arimo-boldItalic.fntdata"/><Relationship Id="rId32" Type="http://schemas.openxmlformats.org/officeDocument/2006/relationships/font" Target="fonts/Arimo-regular.fntdata"/><Relationship Id="rId33" Type="http://schemas.openxmlformats.org/officeDocument/2006/relationships/font" Target="fonts/Arimo-italic.fntdata"/><Relationship Id="rId34" Type="http://schemas.openxmlformats.org/officeDocument/2006/relationships/font" Target="fonts/Arimo-bold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um-blockchain.de" TargetMode="External"/><Relationship Id="rId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1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image" Target="../media/image-1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0-1.png"/><Relationship Id="rId3" Type="http://schemas.openxmlformats.org/officeDocument/2006/relationships/image" Target="../media/image-10-2.png"/><Relationship Id="rId4" Type="http://schemas.openxmlformats.org/officeDocument/2006/relationships/image" Target="../media/image-10-2.png"/><Relationship Id="rId5" Type="http://schemas.openxmlformats.org/officeDocument/2006/relationships/image" Target="../media/image-10-4.png"/><Relationship Id="rId6" Type="http://schemas.openxmlformats.org/officeDocument/2006/relationships/image" Target="../media/image-10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um-blockchain.de" TargetMode="External"/><Relationship Id="rId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image" Target="../media/image-11-1.png"/><Relationship Id="rId5" Type="http://schemas.openxmlformats.org/officeDocument/2006/relationships/image" Target="../media/image-11-4.png"/><Relationship Id="rId6" Type="http://schemas.openxmlformats.org/officeDocument/2006/relationships/image" Target="../media/image-11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2-1.png"/><Relationship Id="rId3" Type="http://schemas.openxmlformats.org/officeDocument/2006/relationships/image" Target="../media/image-12-2.png"/><Relationship Id="rId4" Type="http://schemas.openxmlformats.org/officeDocument/2006/relationships/image" Target="../media/image-12-2.png"/><Relationship Id="rId5" Type="http://schemas.openxmlformats.org/officeDocument/2006/relationships/image" Target="../media/image-12-4.png"/><Relationship Id="rId6" Type="http://schemas.openxmlformats.org/officeDocument/2006/relationships/image" Target="../media/image-12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5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3-1.png"/><Relationship Id="rId3" Type="http://schemas.openxmlformats.org/officeDocument/2006/relationships/image" Target="../media/image-13-2.png"/><Relationship Id="rId4" Type="http://schemas.openxmlformats.org/officeDocument/2006/relationships/image" Target="../media/image-13-3.sv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33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4-1.png"/><Relationship Id="rId3" Type="http://schemas.openxmlformats.org/officeDocument/2006/relationships/image" Target="../media/image-14-2.png"/><Relationship Id="rId4" Type="http://schemas.openxmlformats.org/officeDocument/2006/relationships/image" Target="../media/image-14-3.svg"/><Relationship Id="rId5" Type="http://schemas.openxmlformats.org/officeDocument/2006/relationships/image" Target="../media/image-14-4.png"/><Relationship Id="rId6" Type="http://schemas.openxmlformats.org/officeDocument/2006/relationships/image" Target="../media/image-14-5.svg"/><Relationship Id="rId7" Type="http://schemas.openxmlformats.org/officeDocument/2006/relationships/image" Target="../media/image-14-6.png"/><Relationship Id="rId8" Type="http://schemas.openxmlformats.org/officeDocument/2006/relationships/image" Target="../media/image-14-7.svg"/><Relationship Id="rId9" Type="http://schemas.openxmlformats.org/officeDocument/2006/relationships/image" Target="../media/image-14-8.png"/><Relationship Id="rId10" Type="http://schemas.openxmlformats.org/officeDocument/2006/relationships/image" Target="../media/image-14-9.svg"/><Relationship Id="rId11" Type="http://schemas.openxmlformats.org/officeDocument/2006/relationships/image" Target="../media/image-14-10.png"/><Relationship Id="rId12" Type="http://schemas.openxmlformats.org/officeDocument/2006/relationships/image" Target="../media/image-14-11.svg"/><Relationship Id="rId13" Type="http://schemas.openxmlformats.org/officeDocument/2006/relationships/image" Target="../media/image-14-12.png"/><Relationship Id="rId14" Type="http://schemas.openxmlformats.org/officeDocument/2006/relationships/image" Target="../media/image-14-13.svg"/><Relationship Id="rId15" Type="http://schemas.openxmlformats.org/officeDocument/2006/relationships/image" Target="../media/image-14-14.png"/><Relationship Id="rId16" Type="http://schemas.openxmlformats.org/officeDocument/2006/relationships/image" Target="../media/image-14-15.svg"/><Relationship Id="rId17" Type="http://schemas.openxmlformats.org/officeDocument/2006/relationships/image" Target="../media/image-14-16.png"/><Relationship Id="rId18" Type="http://schemas.openxmlformats.org/officeDocument/2006/relationships/image" Target="../media/image-14-17.svg"/><Relationship Id="rId19" Type="http://schemas.openxmlformats.org/officeDocument/2006/relationships/image" Target="../media/image-14-18.png"/><Relationship Id="rId20" Type="http://schemas.openxmlformats.org/officeDocument/2006/relationships/image" Target="../media/image-14-19.svg"/><Relationship Id="rId21" Type="http://schemas.openxmlformats.org/officeDocument/2006/relationships/image" Target="../media/image-14-20.png"/><Relationship Id="rId22" Type="http://schemas.openxmlformats.org/officeDocument/2006/relationships/image" Target="../media/image-14-21.svg"/><Relationship Id="rId23" Type="http://schemas.openxmlformats.org/officeDocument/2006/relationships/image" Target="../media/image-14-22.png"/><Relationship Id="rId24" Type="http://schemas.openxmlformats.org/officeDocument/2006/relationships/image" Target="../media/image-14-23.svg"/><Relationship Id="rId25" Type="http://schemas.openxmlformats.org/officeDocument/2006/relationships/image" Target="../media/image-14-24.png"/><Relationship Id="rId26" Type="http://schemas.openxmlformats.org/officeDocument/2006/relationships/image" Target="../media/image-14-25.svg"/><Relationship Id="rId27" Type="http://schemas.openxmlformats.org/officeDocument/2006/relationships/image" Target="../media/image-14-26.png"/><Relationship Id="rId28" Type="http://schemas.openxmlformats.org/officeDocument/2006/relationships/image" Target="../media/image-14-27.svg"/><Relationship Id="rId29" Type="http://schemas.openxmlformats.org/officeDocument/2006/relationships/image" Target="../media/image-14-28.png"/><Relationship Id="rId30" Type="http://schemas.openxmlformats.org/officeDocument/2006/relationships/image" Target="../media/image-14-29.svg"/><Relationship Id="rId31" Type="http://schemas.openxmlformats.org/officeDocument/2006/relationships/image" Target="../media/image-14-30.png"/><Relationship Id="rId32" Type="http://schemas.openxmlformats.org/officeDocument/2006/relationships/image" Target="../media/image-14-31.svg"/><Relationship Id="rId34" Type="http://schemas.openxmlformats.org/officeDocument/2006/relationships/slideLayout" Target="../slideLayouts/slideLayout1.xml"/><Relationship Id="rId3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6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5-1.png"/><Relationship Id="rId3" Type="http://schemas.openxmlformats.org/officeDocument/2006/relationships/image" Target="../media/image-15-2.png"/><Relationship Id="rId4" Type="http://schemas.openxmlformats.org/officeDocument/2006/relationships/image" Target="../media/image-15-3.png"/><Relationship Id="rId5" Type="http://schemas.openxmlformats.org/officeDocument/2006/relationships/image" Target="../media/image-15-4.sv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5" Type="http://schemas.openxmlformats.org/officeDocument/2006/relationships/hyperlink" Target="https://github.com/TUM-Blockchain-Club" TargetMode="External"/><Relationship Id="rId6" Type="http://schemas.openxmlformats.org/officeDocument/2006/relationships/hyperlink" Target="https://github.com/TUM-Blockchain-Club" TargetMode="External"/><Relationship Id="rId9" Type="http://schemas.openxmlformats.org/officeDocument/2006/relationships/hyperlink" Target="https://discord.gg/Pb268VKGBP" TargetMode="External"/><Relationship Id="rId10" Type="http://schemas.openxmlformats.org/officeDocument/2006/relationships/hyperlink" Target="https://discord.gg/9Kq7Db2nwG" TargetMode="External"/><Relationship Id="rId13" Type="http://schemas.openxmlformats.org/officeDocument/2006/relationships/hyperlink" Target="https://twitter.com/BlockchainTum" TargetMode="External"/><Relationship Id="rId16" Type="http://schemas.openxmlformats.org/officeDocument/2006/relationships/hyperlink" Target="https://www.instagram.com/tumblockchain/" TargetMode="External"/><Relationship Id="rId19" Type="http://schemas.openxmlformats.org/officeDocument/2006/relationships/hyperlink" Target="https://www.linkedin.com/company/tum-blockchain-club" TargetMode="External"/><Relationship Id="rId22" Type="http://schemas.openxmlformats.org/officeDocument/2006/relationships/hyperlink" Target="https://github.com/TUM-Blockchain-Club" TargetMode="External"/><Relationship Id="rId23" Type="http://schemas.openxmlformats.org/officeDocument/2006/relationships/hyperlink" Target="https://www.linkedin.com/company/tum-blockchain-club" TargetMode="External"/><Relationship Id="rId24" Type="http://schemas.openxmlformats.org/officeDocument/2006/relationships/hyperlink" Target="https://discord.gg/9Kq7Db2nwG" TargetMode="External"/><Relationship Id="rId25" Type="http://schemas.openxmlformats.org/officeDocument/2006/relationships/hyperlink" Target="https://www.instagram.com/tumblockchain/" TargetMode="External"/><Relationship Id="rId27" Type="http://schemas.openxmlformats.org/officeDocument/2006/relationships/hyperlink" Target="https://github.com/markhovs/proofs-of-inference" TargetMode="External"/><Relationship Id="rId29" Type="http://schemas.openxmlformats.org/officeDocument/2006/relationships/hyperlink" Target="https://tum-blockchain.de" TargetMode="External"/><Relationship Id="rId32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16-1.png"/><Relationship Id="rId3" Type="http://schemas.openxmlformats.org/officeDocument/2006/relationships/image" Target="../media/image-16-2.png"/><Relationship Id="rId4" Type="http://schemas.openxmlformats.org/officeDocument/2006/relationships/image" Target="../media/image-16-3.svg"/><Relationship Id="rId7" Type="http://schemas.openxmlformats.org/officeDocument/2006/relationships/image" Target="../media/image-16-4.png"/><Relationship Id="rId8" Type="http://schemas.openxmlformats.org/officeDocument/2006/relationships/image" Target="../media/image-16-5.svg"/><Relationship Id="rId11" Type="http://schemas.openxmlformats.org/officeDocument/2006/relationships/image" Target="../media/image-16-6.png"/><Relationship Id="rId12" Type="http://schemas.openxmlformats.org/officeDocument/2006/relationships/image" Target="../media/image-16-7.svg"/><Relationship Id="rId14" Type="http://schemas.openxmlformats.org/officeDocument/2006/relationships/image" Target="../media/image-16-8.png"/><Relationship Id="rId15" Type="http://schemas.openxmlformats.org/officeDocument/2006/relationships/image" Target="../media/image-16-9.svg"/><Relationship Id="rId17" Type="http://schemas.openxmlformats.org/officeDocument/2006/relationships/image" Target="../media/image-16-10.png"/><Relationship Id="rId18" Type="http://schemas.openxmlformats.org/officeDocument/2006/relationships/image" Target="../media/image-16-11.svg"/><Relationship Id="rId20" Type="http://schemas.openxmlformats.org/officeDocument/2006/relationships/image" Target="../media/image-16-12.png"/><Relationship Id="rId21" Type="http://schemas.openxmlformats.org/officeDocument/2006/relationships/image" Target="../media/image-16-13.svg"/><Relationship Id="rId26" Type="http://schemas.openxmlformats.org/officeDocument/2006/relationships/image" Target="../media/image-16-14.png"/><Relationship Id="rId28" Type="http://schemas.openxmlformats.org/officeDocument/2006/relationships/image" Target="../media/image-16-1.png"/><Relationship Id="rId30" Type="http://schemas.openxmlformats.org/officeDocument/2006/relationships/image" Target="../media/image-16-16.png"/><Relationship Id="rId31" Type="http://schemas.openxmlformats.org/officeDocument/2006/relationships/image" Target="../media/image-16-17.svg"/><Relationship Id="rId33" Type="http://schemas.openxmlformats.org/officeDocument/2006/relationships/slideLayout" Target="../slideLayouts/slideLayout1.xml"/><Relationship Id="rId3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pitch.com/?utm_medium=product-presentation&amp;utm_source=powerpoint-export&amp;utm_campaign=last_slide&amp;utm_content=" TargetMode="External"/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0" Type="http://schemas.openxmlformats.org/officeDocument/2006/relationships/hyperlink" Target="https://tum-blockchain.de" TargetMode="External"/><Relationship Id="rId1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1.pn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1" Type="http://schemas.openxmlformats.org/officeDocument/2006/relationships/image" Target="../media/image-2-10.png"/><Relationship Id="rId12" Type="http://schemas.openxmlformats.org/officeDocument/2006/relationships/image" Target="../media/image-2-8.png"/><Relationship Id="rId13" Type="http://schemas.openxmlformats.org/officeDocument/2006/relationships/image" Target="../media/image-2-5.png"/><Relationship Id="rId14" Type="http://schemas.openxmlformats.org/officeDocument/2006/relationships/image" Target="../media/image-2-7.png"/><Relationship Id="rId15" Type="http://schemas.openxmlformats.org/officeDocument/2006/relationships/image" Target="../media/image-2-14.png"/><Relationship Id="rId16" Type="http://schemas.openxmlformats.org/officeDocument/2006/relationships/image" Target="../media/image-2-15.sv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hyperlink" Target="https://tum-blockchain.de" TargetMode="External"/><Relationship Id="rId19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gif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image" Target="../media/image-3-11.png"/><Relationship Id="rId12" Type="http://schemas.openxmlformats.org/officeDocument/2006/relationships/image" Target="../media/image-3-12.png"/><Relationship Id="rId14" Type="http://schemas.openxmlformats.org/officeDocument/2006/relationships/image" Target="../media/image-3-13.png"/><Relationship Id="rId15" Type="http://schemas.openxmlformats.org/officeDocument/2006/relationships/image" Target="../media/image-3-14.png"/><Relationship Id="rId16" Type="http://schemas.openxmlformats.org/officeDocument/2006/relationships/image" Target="../media/image-3-15.png"/><Relationship Id="rId17" Type="http://schemas.openxmlformats.org/officeDocument/2006/relationships/image" Target="../media/image-3-16.png"/><Relationship Id="rId18" Type="http://schemas.openxmlformats.org/officeDocument/2006/relationships/image" Target="../media/image-3-17.sv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tum-blockchain.de" TargetMode="External"/><Relationship Id="rId9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4-1.gif"/><Relationship Id="rId2" Type="http://schemas.openxmlformats.org/officeDocument/2006/relationships/image" Target="../media/image-4-2.gif"/><Relationship Id="rId3" Type="http://schemas.openxmlformats.org/officeDocument/2006/relationships/image" Target="../media/image-4-3.png"/><Relationship Id="rId5" Type="http://schemas.openxmlformats.org/officeDocument/2006/relationships/image" Target="../media/image-4-2.gif"/><Relationship Id="rId6" Type="http://schemas.openxmlformats.org/officeDocument/2006/relationships/image" Target="../media/image-4-1.gif"/><Relationship Id="rId7" Type="http://schemas.openxmlformats.org/officeDocument/2006/relationships/image" Target="../media/image-4-6.png"/><Relationship Id="rId8" Type="http://schemas.openxmlformats.org/officeDocument/2006/relationships/image" Target="../media/image-4-7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4" Type="http://schemas.openxmlformats.org/officeDocument/2006/relationships/hyperlink" Target="https://tum-blockchain.de" TargetMode="External"/><Relationship Id="rId23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svg"/><Relationship Id="rId3" Type="http://schemas.openxmlformats.org/officeDocument/2006/relationships/image" Target="../media/image-5-3.png"/><Relationship Id="rId4" Type="http://schemas.openxmlformats.org/officeDocument/2006/relationships/image" Target="../media/image-5-4.svg"/><Relationship Id="rId5" Type="http://schemas.openxmlformats.org/officeDocument/2006/relationships/image" Target="../media/image-5-5.png"/><Relationship Id="rId6" Type="http://schemas.openxmlformats.org/officeDocument/2006/relationships/image" Target="../media/image-5-6.svg"/><Relationship Id="rId7" Type="http://schemas.openxmlformats.org/officeDocument/2006/relationships/image" Target="../media/image-5-7.png"/><Relationship Id="rId8" Type="http://schemas.openxmlformats.org/officeDocument/2006/relationships/image" Target="../media/image-5-8.svg"/><Relationship Id="rId9" Type="http://schemas.openxmlformats.org/officeDocument/2006/relationships/image" Target="../media/image-5-9.png"/><Relationship Id="rId10" Type="http://schemas.openxmlformats.org/officeDocument/2006/relationships/image" Target="../media/image-5-10.svg"/><Relationship Id="rId11" Type="http://schemas.openxmlformats.org/officeDocument/2006/relationships/image" Target="../media/image-5-11.png"/><Relationship Id="rId12" Type="http://schemas.openxmlformats.org/officeDocument/2006/relationships/image" Target="../media/image-5-12.svg"/><Relationship Id="rId13" Type="http://schemas.openxmlformats.org/officeDocument/2006/relationships/image" Target="../media/image-5-13.png"/><Relationship Id="rId15" Type="http://schemas.openxmlformats.org/officeDocument/2006/relationships/image" Target="../media/image-5-14.png"/><Relationship Id="rId16" Type="http://schemas.openxmlformats.org/officeDocument/2006/relationships/image" Target="../media/image-5-15.svg"/><Relationship Id="rId17" Type="http://schemas.openxmlformats.org/officeDocument/2006/relationships/image" Target="../media/image-5-16.png"/><Relationship Id="rId18" Type="http://schemas.openxmlformats.org/officeDocument/2006/relationships/image" Target="../media/image-5-17.svg"/><Relationship Id="rId19" Type="http://schemas.openxmlformats.org/officeDocument/2006/relationships/image" Target="../media/image-5-18.png"/><Relationship Id="rId20" Type="http://schemas.openxmlformats.org/officeDocument/2006/relationships/image" Target="../media/image-5-19.svg"/><Relationship Id="rId21" Type="http://schemas.openxmlformats.org/officeDocument/2006/relationships/image" Target="../media/image-5-20.png"/><Relationship Id="rId22" Type="http://schemas.openxmlformats.org/officeDocument/2006/relationships/image" Target="../media/image-5-21.sv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tum-blockchain.de" TargetMode="External"/><Relationship Id="rId9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6-1.gif"/><Relationship Id="rId2" Type="http://schemas.openxmlformats.org/officeDocument/2006/relationships/image" Target="../media/image-6-2.gif"/><Relationship Id="rId3" Type="http://schemas.openxmlformats.org/officeDocument/2006/relationships/image" Target="../media/image-6-3.png"/><Relationship Id="rId5" Type="http://schemas.openxmlformats.org/officeDocument/2006/relationships/image" Target="../media/image-6-1.gif"/><Relationship Id="rId6" Type="http://schemas.openxmlformats.org/officeDocument/2006/relationships/image" Target="../media/image-6-2.gif"/><Relationship Id="rId7" Type="http://schemas.openxmlformats.org/officeDocument/2006/relationships/image" Target="../media/image-6-6.png"/><Relationship Id="rId8" Type="http://schemas.openxmlformats.org/officeDocument/2006/relationships/image" Target="../media/image-6-7.sv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um-blockchain.de" TargetMode="External"/><Relationship Id="rId7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7-1.png"/><Relationship Id="rId3" Type="http://schemas.openxmlformats.org/officeDocument/2006/relationships/image" Target="../media/image-7-2.png"/><Relationship Id="rId4" Type="http://schemas.openxmlformats.org/officeDocument/2006/relationships/image" Target="../media/image-7-3.svg"/><Relationship Id="rId5" Type="http://schemas.openxmlformats.org/officeDocument/2006/relationships/image" Target="../media/image-7-4.png"/><Relationship Id="rId6" Type="http://schemas.openxmlformats.org/officeDocument/2006/relationships/image" Target="../media/image-7-5.sv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tum-blockchain.de" TargetMode="External"/><Relationship Id="rId13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image" Target="../media/image-8-3.png"/><Relationship Id="rId9" Type="http://schemas.openxmlformats.org/officeDocument/2006/relationships/image" Target="../media/image-8-2.png"/><Relationship Id="rId10" Type="http://schemas.openxmlformats.org/officeDocument/2006/relationships/image" Target="../media/image-8-1.png"/><Relationship Id="rId11" Type="http://schemas.openxmlformats.org/officeDocument/2006/relationships/image" Target="../media/image-8-10.png"/><Relationship Id="rId12" Type="http://schemas.openxmlformats.org/officeDocument/2006/relationships/image" Target="../media/image-8-11.sv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hyperlink" Target="https://tum-blockchain.de" TargetMode="External"/><Relationship Id="rId11" Type="http://schemas.openxmlformats.org/officeDocument/2006/relationships/hyperlink" Target="https://pitch.com?utm_medium=product-presentation&amp;utm_source=powerpoint-export&amp;utm_campaign=bottom_bar_cta&amp;utm_content=a7d7cfe1-fc9b-4a43-9495-f4df8c7a3572&amp;utm_term=PDF-PPTX-lastslide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6" Type="http://schemas.openxmlformats.org/officeDocument/2006/relationships/image" Target="../media/image-9-3.png"/><Relationship Id="rId7" Type="http://schemas.openxmlformats.org/officeDocument/2006/relationships/image" Target="../media/image-9-2.png"/><Relationship Id="rId8" Type="http://schemas.openxmlformats.org/officeDocument/2006/relationships/image" Target="../media/image-9-1.png"/><Relationship Id="rId9" Type="http://schemas.openxmlformats.org/officeDocument/2006/relationships/image" Target="../media/image-9-8.png"/><Relationship Id="rId10" Type="http://schemas.openxmlformats.org/officeDocument/2006/relationships/image" Target="../media/image-9-9.sv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70" y="2684366"/>
            <a:ext cx="3620056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CD31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HACAKTHON @ ETHGLOBAL PRAGUE 2025</a:t>
            </a:r>
            <a:endParaRPr lang="en-US" sz="1050" dirty="0"/>
          </a:p>
        </p:txBody>
      </p:sp>
      <p:pic>
        <p:nvPicPr>
          <p:cNvPr id="4" name="Image 0" descr="https://pitch-assets-ccb95893-de3f-4266-973c-20049231b248.s3.eu-west-1.amazonaws.com/eef545d9-60ab-41f7-9862-229566b7ae8a?pitch-bytes=93783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79370" y="473862"/>
            <a:ext cx="1004029" cy="4227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2034191"/>
            <a:ext cx="283190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Trust SNARKs, not AI</a:t>
            </a:r>
            <a:endParaRPr lang="en-US" sz="2400" dirty="0"/>
          </a:p>
        </p:txBody>
      </p:sp>
      <p:sp>
        <p:nvSpPr>
          <p:cNvPr id="6" name="Shape 2"/>
          <p:cNvSpPr/>
          <p:nvPr/>
        </p:nvSpPr>
        <p:spPr>
          <a:xfrm>
            <a:off x="478448" y="2521561"/>
            <a:ext cx="1102711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CD31FF">
                <a:alpha val="45000"/>
              </a:srgbClr>
            </a:solidFill>
            <a:prstDash val="solid"/>
            <a:headEnd type="none"/>
            <a:tailEnd type="none"/>
          </a:ln>
        </p:spPr>
      </p:sp>
      <p:pic>
        <p:nvPicPr>
          <p:cNvPr id="7" name="Image 1" descr="https://pitch-assets-ccb95893-de3f-4266-973c-20049231b248.s3.eu-west-1.amazonaws.com/eef545d9-60ab-41f7-9862-229566b7ae8a?pitch-bytes=9378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pic>
        <p:nvPicPr>
          <p:cNvPr id="8" name="Image 2" descr="https://pitch-assets-ccb95893-de3f-4266-973c-20049231b248.s3.eu-west-1.amazonaws.com/6bc8ad0d-d447-4354-b3c5-ed3158b96705?pitch-bytes=418874&amp;pitch-content-type=image%2Fpng">    </p:cNvPr>
          <p:cNvPicPr>
            <a:picLocks noChangeAspect="1"/>
          </p:cNvPicPr>
          <p:nvPr/>
        </p:nvPicPr>
        <p:blipFill>
          <a:blip r:embed="rId4"/>
          <a:srcRect l="40564" r="9288" t="0" b="0"/>
          <a:stretch/>
        </p:blipFill>
        <p:spPr>
          <a:xfrm rot="19500000">
            <a:off x="5580686" y="-2514261"/>
            <a:ext cx="5042917" cy="443766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476250" y="1349392"/>
            <a:ext cx="4941026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Proofs of Inference</a:t>
            </a:r>
            <a:endParaRPr lang="en-US" sz="4500" dirty="0"/>
          </a:p>
        </p:txBody>
      </p:sp>
      <p:pic>
        <p:nvPicPr>
          <p:cNvPr id="10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0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343" y="476250"/>
            <a:ext cx="81915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of Akave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1584067"/>
            <a:ext cx="7051655" cy="24688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Model Setting: </a:t>
            </a:r>
            <a:endParaRPr lang="en-US" sz="1200" dirty="0"/>
          </a:p>
          <a:p>
            <a:pPr algn="l" lvl="1" marL="3810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Configuration for the ML Models</a:t>
            </a:r>
            <a:endParaRPr lang="en-US" sz="1200" dirty="0"/>
          </a:p>
          <a:p>
            <a:pPr algn="l" marL="1905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Verification Keys: </a:t>
            </a:r>
            <a:endParaRPr lang="en-US" sz="1200" dirty="0"/>
          </a:p>
          <a:p>
            <a:pPr algn="l" lvl="1" marL="3810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Needed for verification</a:t>
            </a:r>
            <a:endParaRPr lang="en-US" sz="1200" dirty="0"/>
          </a:p>
          <a:p>
            <a:pPr algn="l" marL="1905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zkML Proofs</a:t>
            </a:r>
            <a:endParaRPr lang="en-US" sz="1200" dirty="0"/>
          </a:p>
          <a:p>
            <a:pPr algn="l" lvl="1" marL="381000" indent="-190500">
              <a:lnSpc>
                <a:spcPts val="3240"/>
              </a:lnSpc>
              <a:buSzPct val="100000"/>
              <a:buChar char="•"/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Actual proofs, associated to a model and proof ID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1094877"/>
            <a:ext cx="2248138" cy="4876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840"/>
              </a:lnSpc>
            </a:pPr>
            <a:r>
              <a:rPr lang="en-US" sz="24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STORAGE</a:t>
            </a:r>
            <a:endParaRPr lang="en-US" sz="2400" dirty="0"/>
          </a:p>
        </p:txBody>
      </p:sp>
      <p:pic>
        <p:nvPicPr>
          <p:cNvPr id="7" name="Image 1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3">
            <a:blur rad="225"/>
          </a:blip>
          <a:srcRect l="0" r="0" t="0" b="0"/>
          <a:stretch/>
        </p:blipFill>
        <p:spPr>
          <a:xfrm>
            <a:off x="7258803" y="475983"/>
            <a:ext cx="1405146" cy="1405146"/>
          </a:xfrm>
          <a:prstGeom prst="ellipse">
            <a:avLst/>
          </a:prstGeom>
          <a:effectLst>
            <a:blur rad="285750" grow="1"/>
          </a:effectLst>
        </p:spPr>
      </p:pic>
      <p:pic>
        <p:nvPicPr>
          <p:cNvPr id="8" name="Image 2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7260102" y="477282"/>
            <a:ext cx="1405146" cy="1405146"/>
          </a:xfrm>
          <a:prstGeom prst="ellipse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1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19b20a88-6fc4-4d75-b782-f244e69afca3?pitch-bytes=15849&amp;pitch-content-type=image%2Fpng">    </p:cNvPr>
          <p:cNvPicPr>
            <a:picLocks noChangeAspect="1"/>
          </p:cNvPicPr>
          <p:nvPr/>
        </p:nvPicPr>
        <p:blipFill>
          <a:blip r:embed="rId1">
            <a:blur rad="150"/>
          </a:blip>
          <a:srcRect l="0" r="0" t="0" b="0"/>
          <a:stretch/>
        </p:blipFill>
        <p:spPr>
          <a:xfrm>
            <a:off x="6956744" y="477042"/>
            <a:ext cx="1712089" cy="1712089"/>
          </a:xfrm>
          <a:prstGeom prst="ellipse">
            <a:avLst/>
          </a:prstGeom>
          <a:effectLst>
            <a:blur rad="190500" grow="1"/>
          </a:effectLst>
        </p:spPr>
      </p:pic>
      <p:sp>
        <p:nvSpPr>
          <p:cNvPr id="4" name="Text 0"/>
          <p:cNvSpPr/>
          <p:nvPr/>
        </p:nvSpPr>
        <p:spPr>
          <a:xfrm>
            <a:off x="475343" y="476250"/>
            <a:ext cx="81915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of flow</a:t>
            </a:r>
            <a:endParaRPr lang="en-US" sz="2400" dirty="0"/>
          </a:p>
        </p:txBody>
      </p:sp>
      <p:pic>
        <p:nvPicPr>
          <p:cNvPr id="5" name="Image 1" descr="https://pitch-assets-ccb95893-de3f-4266-973c-20049231b248.s3.eu-west-1.amazonaws.com/eef545d9-60ab-41f7-9862-229566b7ae8a?pitch-bytes=9378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pic>
        <p:nvPicPr>
          <p:cNvPr id="6" name="Image 2" descr="https://pitch-assets-ccb95893-de3f-4266-973c-20049231b248.s3.eu-west-1.amazonaws.com/19b20a88-6fc4-4d75-b782-f244e69afca3?pitch-bytes=15849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958043" y="478341"/>
            <a:ext cx="1712089" cy="1712089"/>
          </a:xfrm>
          <a:prstGeom prst="ellipse">
            <a:avLst/>
          </a:prstGeom>
        </p:spPr>
      </p:pic>
      <p:sp>
        <p:nvSpPr>
          <p:cNvPr id="7" name="Text 1"/>
          <p:cNvSpPr/>
          <p:nvPr/>
        </p:nvSpPr>
        <p:spPr>
          <a:xfrm>
            <a:off x="476250" y="2591225"/>
            <a:ext cx="586222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Verifying zkML proofs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Handling Rewards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Users's Wallet → Interaction with on-chain processing. </a:t>
            </a:r>
            <a:endParaRPr lang="en-US" sz="1200" dirty="0"/>
          </a:p>
        </p:txBody>
      </p:sp>
      <p:sp>
        <p:nvSpPr>
          <p:cNvPr id="8" name="Text 2"/>
          <p:cNvSpPr/>
          <p:nvPr/>
        </p:nvSpPr>
        <p:spPr>
          <a:xfrm>
            <a:off x="476250" y="1737539"/>
            <a:ext cx="5058489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840"/>
              </a:lnSpc>
            </a:pPr>
            <a:r>
              <a:rPr lang="en-US" sz="24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DEPLOY AND RUN SMART CONTRACTS</a:t>
            </a:r>
            <a:endParaRPr lang="en-US" sz="2400" dirty="0"/>
          </a:p>
        </p:txBody>
      </p:sp>
      <p:pic>
        <p:nvPicPr>
          <p:cNvPr id="9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2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5343" y="476250"/>
            <a:ext cx="81915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of Hedera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250" y="2591225"/>
            <a:ext cx="586222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Verifying zkML proofs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Handling Rewards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Users's Wallet → Interaction with on-chain processing. 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76250" y="1737539"/>
            <a:ext cx="5058489" cy="975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840"/>
              </a:lnSpc>
            </a:pPr>
            <a:r>
              <a:rPr lang="en-US" sz="24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DEPLOY AND RUN SMART CONTRACTS</a:t>
            </a:r>
            <a:endParaRPr lang="en-US" sz="2400" dirty="0"/>
          </a:p>
        </p:txBody>
      </p:sp>
      <p:pic>
        <p:nvPicPr>
          <p:cNvPr id="7" name="Image 1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3">
            <a:blur rad="75"/>
          </a:blip>
          <a:srcRect l="20040" r="20040" t="0" b="0"/>
          <a:stretch/>
        </p:blipFill>
        <p:spPr>
          <a:xfrm>
            <a:off x="7140005" y="-3277"/>
            <a:ext cx="2001752" cy="1789685"/>
          </a:xfrm>
          <a:prstGeom prst="rect">
            <a:avLst/>
          </a:prstGeom>
          <a:effectLst>
            <a:blur rad="95250" grow="1"/>
          </a:effectLst>
        </p:spPr>
      </p:pic>
      <p:pic>
        <p:nvPicPr>
          <p:cNvPr id="8" name="Image 2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750663" y="147055"/>
            <a:ext cx="2776072" cy="1487181"/>
          </a:xfrm>
          <a:prstGeom prst="rect">
            <a:avLst/>
          </a:prstGeom>
        </p:spPr>
      </p:pic>
      <p:pic>
        <p:nvPicPr>
          <p:cNvPr id="9" name="Image 3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4005072" y="652023"/>
            <a:ext cx="3968895" cy="3968895"/>
          </a:xfrm>
          <a:prstGeom prst="ellipse">
            <a:avLst/>
          </a:prstGeom>
          <a:solidFill>
            <a:srgbClr val="FFFFFF">
              <a:alpha val="0"/>
            </a:srgbClr>
          </a:solidFill>
          <a:ln w="42333">
            <a:solidFill>
              <a:srgbClr val="9B81BC">
                <a:alpha val="30000"/>
              </a:srgbClr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4616065" y="1874010"/>
            <a:ext cx="2746909" cy="2746909"/>
          </a:xfrm>
          <a:prstGeom prst="ellipse">
            <a:avLst/>
          </a:prstGeom>
          <a:solidFill>
            <a:srgbClr val="FFFFFF">
              <a:alpha val="0"/>
            </a:srgbClr>
          </a:solidFill>
          <a:ln w="42333">
            <a:solidFill>
              <a:srgbClr val="9B81BC">
                <a:alpha val="60000"/>
              </a:srgbClr>
            </a:solidFill>
          </a:ln>
        </p:spPr>
        <p:txBody>
          <a:bodyPr wrap="square" lIns="152606" tIns="324288" rIns="152606" bIns="324288" rtlCol="0" anchor="ctr"/>
          <a:lstStyle/>
          <a:p>
            <a:pPr algn="ctr">
              <a:lnSpc>
                <a:spcPts val="2160"/>
              </a:lnSpc>
            </a:pP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170461" y="2983082"/>
            <a:ext cx="1632550" cy="1634241"/>
          </a:xfrm>
          <a:prstGeom prst="ellipse">
            <a:avLst/>
          </a:prstGeom>
          <a:solidFill>
            <a:srgbClr val="FFFFFF">
              <a:alpha val="0"/>
            </a:srgbClr>
          </a:solidFill>
          <a:ln w="42333">
            <a:solidFill>
              <a:srgbClr val="9B81BC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721886" y="3386013"/>
            <a:ext cx="535268" cy="82290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 Recent Proof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5674608" y="2217908"/>
            <a:ext cx="623173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Past Proofs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5463632" y="1046249"/>
            <a:ext cx="1053386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Verifiable benchmarks</a:t>
            </a:r>
            <a:endParaRPr lang="en-US" sz="1200" dirty="0"/>
          </a:p>
        </p:txBody>
      </p:sp>
      <p:sp>
        <p:nvSpPr>
          <p:cNvPr id="9" name="Text 6"/>
          <p:cNvSpPr/>
          <p:nvPr/>
        </p:nvSpPr>
        <p:spPr>
          <a:xfrm>
            <a:off x="476250" y="3830897"/>
            <a:ext cx="2546628" cy="2133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implementation</a:t>
            </a:r>
            <a:endParaRPr lang="en-US" sz="1050" dirty="0"/>
          </a:p>
        </p:txBody>
      </p:sp>
      <p:sp>
        <p:nvSpPr>
          <p:cNvPr id="10" name="Text 7"/>
          <p:cNvSpPr/>
          <p:nvPr/>
        </p:nvSpPr>
        <p:spPr>
          <a:xfrm>
            <a:off x="476250" y="2536229"/>
            <a:ext cx="2546628" cy="853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Generate proof for any past prediction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needs to generate commitment or signature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more on-chain storage</a:t>
            </a:r>
            <a:endParaRPr lang="en-US" sz="1050" dirty="0"/>
          </a:p>
        </p:txBody>
      </p:sp>
      <p:sp>
        <p:nvSpPr>
          <p:cNvPr id="11" name="Text 8"/>
          <p:cNvSpPr/>
          <p:nvPr/>
        </p:nvSpPr>
        <p:spPr>
          <a:xfrm>
            <a:off x="476250" y="1352556"/>
            <a:ext cx="3151822" cy="6400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1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Verify claims about performance of the model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proofs for evaluation over the whole dataset</a:t>
            </a:r>
            <a:endParaRPr lang="en-US" sz="1050" dirty="0"/>
          </a:p>
          <a:p>
            <a:pPr algn="l" marL="190500" indent="-190500">
              <a:lnSpc>
                <a:spcPts val="1680"/>
              </a:lnSpc>
              <a:buSzPct val="100000"/>
              <a:buChar char="•"/>
            </a:pPr>
            <a:r>
              <a:rPr lang="en-US" sz="11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potential use of accumulation SNARKs</a:t>
            </a:r>
            <a:endParaRPr lang="en-US" sz="1050" dirty="0"/>
          </a:p>
        </p:txBody>
      </p:sp>
      <p:sp>
        <p:nvSpPr>
          <p:cNvPr id="12" name="Shape 9"/>
          <p:cNvSpPr/>
          <p:nvPr/>
        </p:nvSpPr>
        <p:spPr>
          <a:xfrm>
            <a:off x="476402" y="1319536"/>
            <a:ext cx="5061696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B81BC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477185" y="2491132"/>
            <a:ext cx="5060006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B81BC"/>
            </a:solidFill>
            <a:prstDash val="solid"/>
            <a:headEnd type="none"/>
            <a:tailEnd type="none"/>
          </a:ln>
        </p:spPr>
      </p:sp>
      <p:sp>
        <p:nvSpPr>
          <p:cNvPr id="14" name="Shape 11"/>
          <p:cNvSpPr/>
          <p:nvPr/>
        </p:nvSpPr>
        <p:spPr>
          <a:xfrm>
            <a:off x="477521" y="3797476"/>
            <a:ext cx="5060562" cy="0"/>
          </a:xfrm>
          <a:prstGeom prst="line">
            <a:avLst/>
          </a:prstGeom>
          <a:solidFill>
            <a:srgbClr val="9B81BC"/>
          </a:solidFill>
          <a:ln w="10583">
            <a:solidFill>
              <a:srgbClr val="9B81BC"/>
            </a:solidFill>
            <a:prstDash val="solid"/>
            <a:headEnd type="none"/>
            <a:tailEnd type="none"/>
          </a:ln>
        </p:spPr>
      </p:sp>
      <p:sp>
        <p:nvSpPr>
          <p:cNvPr id="15" name="Text 12"/>
          <p:cNvSpPr/>
          <p:nvPr/>
        </p:nvSpPr>
        <p:spPr>
          <a:xfrm>
            <a:off x="476250" y="476333"/>
            <a:ext cx="3251732" cy="21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FUTURE WORK</a:t>
            </a:r>
            <a:endParaRPr lang="en-US" sz="1050" dirty="0"/>
          </a:p>
        </p:txBody>
      </p:sp>
      <p:pic>
        <p:nvPicPr>
          <p:cNvPr id="16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pic>
        <p:nvPicPr>
          <p:cNvPr id="17" name="Image 1" descr="https://pitch-assets-ccb95893-de3f-4266-973c-20049231b248.s3.eu-west-1.amazonaws.com/try-pitch-pdf-export-logo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14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255635" y="150123"/>
            <a:ext cx="2541746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How does it work?</a:t>
            </a:r>
            <a:endParaRPr lang="en-US" sz="2400" dirty="0"/>
          </a:p>
        </p:txBody>
      </p:sp>
      <p:pic>
        <p:nvPicPr>
          <p:cNvPr id="5" name="Image 1" descr="https://icon-sets.static.services.pitch.com/icon-sets/Phosphor-Regular/robot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089487" y="511284"/>
            <a:ext cx="947797" cy="947797"/>
          </a:xfrm>
          <a:prstGeom prst="rect">
            <a:avLst/>
          </a:prstGeom>
        </p:spPr>
      </p:pic>
      <p:pic>
        <p:nvPicPr>
          <p:cNvPr id="6" name="Image 2" descr="https://icon-sets.static.services.pitch.com/icon-sets/Phosphor-Regular/file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792136" y="1806200"/>
            <a:ext cx="514350" cy="514350"/>
          </a:xfrm>
          <a:prstGeom prst="rect">
            <a:avLst/>
          </a:prstGeom>
        </p:spPr>
      </p:pic>
      <p:pic>
        <p:nvPicPr>
          <p:cNvPr id="7" name="Image 3" descr="https://icon-sets.static.services.pitch.com/icon-sets/Phosphor-Regular/file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2308428" y="1804526"/>
            <a:ext cx="514350" cy="514350"/>
          </a:xfrm>
          <a:prstGeom prst="rect">
            <a:avLst/>
          </a:prstGeom>
        </p:spPr>
      </p:pic>
      <p:pic>
        <p:nvPicPr>
          <p:cNvPr id="8" name="Image 4" descr="https://icon-sets.static.services.pitch.com/icon-sets/Phosphor-Regular/file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2824720" y="1802852"/>
            <a:ext cx="514350" cy="514350"/>
          </a:xfrm>
          <a:prstGeom prst="rect">
            <a:avLst/>
          </a:prstGeom>
        </p:spPr>
      </p:pic>
      <p:pic>
        <p:nvPicPr>
          <p:cNvPr id="9" name="Image 5" descr="https://icon-sets.static.services.pitch.com/icon-sets/Phosphor-Fill/pi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792136" y="2746214"/>
            <a:ext cx="514350" cy="514350"/>
          </a:xfrm>
          <a:prstGeom prst="rect">
            <a:avLst/>
          </a:prstGeom>
        </p:spPr>
      </p:pic>
      <p:pic>
        <p:nvPicPr>
          <p:cNvPr id="10" name="Image 6" descr="https://icon-sets.static.services.pitch.com/icon-sets/Phosphor-Fill/pi.svg">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0" r="0" t="0" b="0"/>
          <a:stretch/>
        </p:blipFill>
        <p:spPr>
          <a:xfrm>
            <a:off x="2308428" y="2744540"/>
            <a:ext cx="514350" cy="514350"/>
          </a:xfrm>
          <a:prstGeom prst="rect">
            <a:avLst/>
          </a:prstGeom>
        </p:spPr>
      </p:pic>
      <p:pic>
        <p:nvPicPr>
          <p:cNvPr id="11" name="Image 7" descr="https://icon-sets.static.services.pitch.com/icon-sets/Phosphor-Fill/pi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2824720" y="2742865"/>
            <a:ext cx="514350" cy="514350"/>
          </a:xfrm>
          <a:prstGeom prst="rect">
            <a:avLst/>
          </a:prstGeom>
        </p:spPr>
      </p:pic>
      <p:sp>
        <p:nvSpPr>
          <p:cNvPr id="12" name="Shape 1"/>
          <p:cNvSpPr/>
          <p:nvPr/>
        </p:nvSpPr>
        <p:spPr>
          <a:xfrm rot="5400000">
            <a:off x="2391157" y="1630882"/>
            <a:ext cx="343185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3" name="Shape 2"/>
          <p:cNvSpPr/>
          <p:nvPr/>
        </p:nvSpPr>
        <p:spPr>
          <a:xfrm rot="5400000">
            <a:off x="2389483" y="2569221"/>
            <a:ext cx="343185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pic>
        <p:nvPicPr>
          <p:cNvPr id="14" name="Image 8" descr="https://icon-sets.static.services.pitch.com/icon-sets/Doodle/file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2003159" y="3629226"/>
            <a:ext cx="1130045" cy="1130045"/>
          </a:xfrm>
          <a:prstGeom prst="rect">
            <a:avLst/>
          </a:prstGeom>
        </p:spPr>
      </p:pic>
      <p:sp>
        <p:nvSpPr>
          <p:cNvPr id="15" name="Shape 3"/>
          <p:cNvSpPr/>
          <p:nvPr/>
        </p:nvSpPr>
        <p:spPr>
          <a:xfrm rot="5400000">
            <a:off x="2398223" y="3425262"/>
            <a:ext cx="329949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pic>
        <p:nvPicPr>
          <p:cNvPr id="16" name="Image 9" descr="https://icon-sets.static.services.pitch.com/icon-sets/Phosphor-Regular/robot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6078074" y="480833"/>
            <a:ext cx="947797" cy="947797"/>
          </a:xfrm>
          <a:prstGeom prst="rect">
            <a:avLst/>
          </a:prstGeom>
        </p:spPr>
      </p:pic>
      <p:pic>
        <p:nvPicPr>
          <p:cNvPr id="17" name="Image 10" descr="https://icon-sets.static.services.pitch.com/icon-sets/Phosphor-Regular/file.svg">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6297015" y="1774076"/>
            <a:ext cx="514350" cy="514350"/>
          </a:xfrm>
          <a:prstGeom prst="rect">
            <a:avLst/>
          </a:prstGeom>
        </p:spPr>
      </p:pic>
      <p:pic>
        <p:nvPicPr>
          <p:cNvPr id="18" name="Image 11" descr="https://icon-sets.static.services.pitch.com/icon-sets/Phosphor-Fill/pi.svg">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 l="0" r="0" t="0" b="0"/>
          <a:stretch/>
        </p:blipFill>
        <p:spPr>
          <a:xfrm>
            <a:off x="6297015" y="2714089"/>
            <a:ext cx="514350" cy="514350"/>
          </a:xfrm>
          <a:prstGeom prst="rect">
            <a:avLst/>
          </a:prstGeom>
        </p:spPr>
      </p:pic>
      <p:sp>
        <p:nvSpPr>
          <p:cNvPr id="19" name="Shape 4"/>
          <p:cNvSpPr/>
          <p:nvPr/>
        </p:nvSpPr>
        <p:spPr>
          <a:xfrm rot="5400000">
            <a:off x="6379744" y="1600432"/>
            <a:ext cx="343185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20" name="Shape 5"/>
          <p:cNvSpPr/>
          <p:nvPr/>
        </p:nvSpPr>
        <p:spPr>
          <a:xfrm rot="5400000">
            <a:off x="6378070" y="2538771"/>
            <a:ext cx="343185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pic>
        <p:nvPicPr>
          <p:cNvPr id="21" name="Image 12" descr="https://icon-sets.static.services.pitch.com/icon-sets/Doodle/file.svg">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0" r="0" t="0" b="0"/>
          <a:stretch/>
        </p:blipFill>
        <p:spPr>
          <a:xfrm>
            <a:off x="5991746" y="3598776"/>
            <a:ext cx="1130045" cy="1130045"/>
          </a:xfrm>
          <a:prstGeom prst="rect">
            <a:avLst/>
          </a:prstGeom>
        </p:spPr>
      </p:pic>
      <p:sp>
        <p:nvSpPr>
          <p:cNvPr id="22" name="Shape 6"/>
          <p:cNvSpPr/>
          <p:nvPr/>
        </p:nvSpPr>
        <p:spPr>
          <a:xfrm rot="5400000">
            <a:off x="6386810" y="3394812"/>
            <a:ext cx="329949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23" name="Shape 7"/>
          <p:cNvSpPr/>
          <p:nvPr/>
        </p:nvSpPr>
        <p:spPr>
          <a:xfrm>
            <a:off x="6033664" y="407647"/>
            <a:ext cx="1047750" cy="1047750"/>
          </a:xfrm>
          <a:prstGeom prst="roundRect">
            <a:avLst>
              <a:gd name="adj" fmla="val 11250"/>
            </a:avLst>
          </a:prstGeom>
          <a:solidFill>
            <a:srgbClr val="000000">
              <a:alpha val="0"/>
            </a:srgbClr>
          </a:solidFill>
          <a:ln w="84667">
            <a:solidFill>
              <a:srgbClr val="9297A8"/>
            </a:solidFill>
            <a:prstDash val="solid"/>
          </a:ln>
        </p:spPr>
      </p:sp>
      <p:pic>
        <p:nvPicPr>
          <p:cNvPr id="24" name="Image 13" descr="https://icon-sets.static.services.pitch.com/icon-sets/Phosphor-Regular/equals.svg">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 l="0" r="0" t="0" b="0"/>
          <a:stretch/>
        </p:blipFill>
        <p:spPr>
          <a:xfrm>
            <a:off x="4017474" y="3599900"/>
            <a:ext cx="1104256" cy="1104256"/>
          </a:xfrm>
          <a:prstGeom prst="rect">
            <a:avLst/>
          </a:prstGeom>
        </p:spPr>
      </p:pic>
      <p:pic>
        <p:nvPicPr>
          <p:cNvPr id="25" name="Image 14" descr="https://icon-sets.static.services.pitch.com/icon-sets/Phosphor-Regular/question-mark.svg">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rcRect l="0" r="0" t="0" b="0"/>
          <a:stretch/>
        </p:blipFill>
        <p:spPr>
          <a:xfrm>
            <a:off x="4314825" y="3264181"/>
            <a:ext cx="514350" cy="514350"/>
          </a:xfrm>
          <a:prstGeom prst="rect">
            <a:avLst/>
          </a:prstGeom>
        </p:spPr>
      </p:pic>
      <p:pic>
        <p:nvPicPr>
          <p:cNvPr id="26" name="Image 15" descr="https://pitch-assets-ccb95893-de3f-4266-973c-20049231b248.s3.eu-west-1.amazonaws.com/try-pitch-pdf-export-logo.svg">
            <a:hlinkClick r:id="rId33" tooltip=""/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79b6c618-47c8-42b1-945a-7f551a2e78c1?pitch-bytes=436576&amp;pitch-content-type=image%2F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2624815" y="717809"/>
            <a:ext cx="3892478" cy="3706769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6" tooltip=""/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6399" y="478386"/>
            <a:ext cx="8191202" cy="3667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Q&amp;A</a:t>
            </a:r>
            <a:endParaRPr lang="en-US" sz="2400" dirty="0"/>
          </a:p>
        </p:txBody>
      </p:sp>
      <p:pic>
        <p:nvPicPr>
          <p:cNvPr id="4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474915" y="865262"/>
            <a:ext cx="1499239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CD31FF"/>
            </a:solidFill>
            <a:prstDash val="solid"/>
            <a:headEnd type="none"/>
            <a:tailEnd type="none"/>
          </a:ln>
        </p:spPr>
      </p:sp>
      <p:sp>
        <p:nvSpPr>
          <p:cNvPr id="6" name="Text 2"/>
          <p:cNvSpPr/>
          <p:nvPr/>
        </p:nvSpPr>
        <p:spPr>
          <a:xfrm>
            <a:off x="476585" y="946676"/>
            <a:ext cx="8190830" cy="213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CD31FF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WHAT WOULD YOU LIKE TO KNOW ABOUT US?</a:t>
            </a:r>
            <a:endParaRPr lang="en-US" sz="1050" dirty="0"/>
          </a:p>
        </p:txBody>
      </p:sp>
      <p:pic>
        <p:nvPicPr>
          <p:cNvPr id="7" name="Image 1" descr="https://external-media.api.pitch.com/provider/icons8/fluent/github.svg">
            <a:hlinkClick r:id="rId5" tooltip="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2424936" y="5231430"/>
            <a:ext cx="310809" cy="31080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77436" y="5214594"/>
            <a:ext cx="5787665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https://github.com/TUM-Blockchain-Club</a:t>
            </a:r>
            <a:endParaRPr lang="en-US" sz="1200" dirty="0"/>
          </a:p>
        </p:txBody>
      </p:sp>
      <p:pic>
        <p:nvPicPr>
          <p:cNvPr id="9" name="Image 2" descr="https://external-media.api.pitch.com/provider/icons8/fluent/discord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2424936" y="5721951"/>
            <a:ext cx="310578" cy="31057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2877436" y="5705821"/>
            <a:ext cx="5787665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https://discord.gg/9Kq7Db2nwG</a:t>
            </a:r>
            <a:endParaRPr lang="en-US" sz="1200" dirty="0"/>
          </a:p>
        </p:txBody>
      </p:sp>
      <p:pic>
        <p:nvPicPr>
          <p:cNvPr id="11" name="Image 3" descr="https://external-media.api.pitch.com/provider/icons8/fluent/twitter.svg">
            <a:hlinkClick r:id="rId13" tooltip="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4091121" y="2429668"/>
            <a:ext cx="419424" cy="419424"/>
          </a:xfrm>
          <a:prstGeom prst="rect">
            <a:avLst/>
          </a:prstGeom>
        </p:spPr>
      </p:pic>
      <p:pic>
        <p:nvPicPr>
          <p:cNvPr id="12" name="Image 4" descr="https://external-media.api.pitch.com/provider/icons8/fluent/instagram-new.svg">
            <a:hlinkClick r:id="rId16" tooltip=""/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 l="0" r="0" t="0" b="0"/>
          <a:stretch/>
        </p:blipFill>
        <p:spPr>
          <a:xfrm>
            <a:off x="4091048" y="3091605"/>
            <a:ext cx="419570" cy="419570"/>
          </a:xfrm>
          <a:prstGeom prst="rect">
            <a:avLst/>
          </a:prstGeom>
        </p:spPr>
      </p:pic>
      <p:pic>
        <p:nvPicPr>
          <p:cNvPr id="13" name="Image 5" descr="https://external-media.api.pitch.com/provider/icons8/fluent/linkedin.svg">
            <a:hlinkClick r:id="rId19" tooltip="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4091048" y="1767586"/>
            <a:ext cx="419570" cy="419570"/>
          </a:xfrm>
          <a:prstGeom prst="rect">
            <a:avLst/>
          </a:prstGeom>
        </p:spPr>
      </p:pic>
      <p:pic>
        <p:nvPicPr>
          <p:cNvPr id="14" name="Image 6" descr="https://external-media.api.pitch.com/provider/icons8/fluent/github.svg">
            <a:hlinkClick r:id="rId22" tooltip=""/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rcRect l="0" r="0" t="0" b="0"/>
          <a:stretch/>
        </p:blipFill>
        <p:spPr>
          <a:xfrm>
            <a:off x="4091122" y="3753687"/>
            <a:ext cx="419422" cy="419422"/>
          </a:xfrm>
          <a:prstGeom prst="rect">
            <a:avLst/>
          </a:prstGeom>
        </p:spPr>
      </p:pic>
      <p:sp>
        <p:nvSpPr>
          <p:cNvPr id="15" name="Text 5"/>
          <p:cNvSpPr/>
          <p:nvPr/>
        </p:nvSpPr>
        <p:spPr>
          <a:xfrm>
            <a:off x="4701749" y="1842612"/>
            <a:ext cx="781020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https://www.linkedin.com/company/tum-blockchain-club</a:t>
            </a:r>
            <a:endParaRPr lang="en-US" sz="1200" dirty="0"/>
          </a:p>
        </p:txBody>
      </p:sp>
      <p:sp>
        <p:nvSpPr>
          <p:cNvPr id="16" name="Text 6"/>
          <p:cNvSpPr/>
          <p:nvPr/>
        </p:nvSpPr>
        <p:spPr>
          <a:xfrm>
            <a:off x="4701749" y="2500945"/>
            <a:ext cx="781020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https://twitter.com/BlockchainTum</a:t>
            </a:r>
            <a:endParaRPr lang="en-US" sz="1200" dirty="0"/>
          </a:p>
        </p:txBody>
      </p:sp>
      <p:sp>
        <p:nvSpPr>
          <p:cNvPr id="17" name="Text 7"/>
          <p:cNvSpPr/>
          <p:nvPr/>
        </p:nvSpPr>
        <p:spPr>
          <a:xfrm>
            <a:off x="4701749" y="3166160"/>
            <a:ext cx="7810202" cy="2742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https://www.instagram.com/tumblockchain/</a:t>
            </a:r>
            <a:endParaRPr lang="en-US" sz="1200" dirty="0"/>
          </a:p>
        </p:txBody>
      </p:sp>
      <p:pic>
        <p:nvPicPr>
          <p:cNvPr id="18" name="Image 7" descr="https://pitch-assets-ccb95893-de3f-4266-973c-20049231b248.s3.eu-west-1.amazonaws.com/4575aa3a-8899-499c-966c-6b8000519330?pitch-bytes=206525&amp;pitch-content-type=image%2Fpng">    </p:cNvPr>
          <p:cNvPicPr>
            <a:picLocks noChangeAspect="1"/>
          </p:cNvPicPr>
          <p:nvPr/>
        </p:nvPicPr>
        <p:blipFill>
          <a:blip r:embed="rId26"/>
          <a:srcRect l="0" r="0" t="48917" b="0"/>
          <a:stretch/>
        </p:blipFill>
        <p:spPr>
          <a:xfrm>
            <a:off x="763" y="3417918"/>
            <a:ext cx="9143237" cy="2200408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4700758" y="3826190"/>
            <a:ext cx="3543003" cy="27432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>
              <a:lnSpc>
                <a:spcPts val="2160"/>
              </a:lnSpc>
            </a:pPr>
            <a:r>
              <a:rPr lang="en-US" sz="1200" b="0" u="sng" spc="12" kern="0" dirty="0">
                <a:solidFill>
                  <a:srgbClr val="4874ED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  <a:hlinkClick r:id="rId2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https://github.com/markhovs/proofs-of-inference</a:t>
            </a:r>
            <a:endParaRPr lang="en-US" sz="1200" dirty="0"/>
          </a:p>
        </p:txBody>
      </p:sp>
      <p:pic>
        <p:nvPicPr>
          <p:cNvPr id="20" name="Image 8" descr="https://pitch-assets-ccb95893-de3f-4266-973c-20049231b248.s3.eu-west-1.amazonaws.com/eef545d9-60ab-41f7-9862-229566b7ae8a?pitch-bytes=93783&amp;pitch-content-type=image%2Fpng">
            <a:hlinkClick r:id="rId29" tooltip=""/>
          </p:cNvPr>
          <p:cNvPicPr>
            <a:picLocks noChangeAspect="1"/>
          </p:cNvPicPr>
          <p:nvPr/>
        </p:nvPicPr>
        <p:blipFill>
          <a:blip r:embed="rId28"/>
          <a:srcRect l="684" r="60267" t="0" b="0"/>
          <a:stretch/>
        </p:blipFill>
        <p:spPr>
          <a:xfrm>
            <a:off x="477583" y="1336805"/>
            <a:ext cx="3089561" cy="3331587"/>
          </a:xfrm>
          <a:prstGeom prst="rect">
            <a:avLst/>
          </a:prstGeom>
        </p:spPr>
      </p:pic>
      <p:pic>
        <p:nvPicPr>
          <p:cNvPr id="21" name="Image 9" descr="https://pitch-assets-ccb95893-de3f-4266-973c-20049231b248.s3.eu-west-1.amazonaws.com/try-pitch-pdf-export-logo.svg">
            <a:hlinkClick r:id="rId32" tooltip=""/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D0E1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77ace16-0c5d-4c12-bf3a-c8e5ee38c03e?pitch-bytes=1023888&amp;pitch-content-type=image%2F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2f9e2d8e-590b-4ba5-bf4d-045861e91daa?pitch-bytes=202963&amp;pitch-content-type=image%2F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144376" y="3373067"/>
            <a:ext cx="2856374" cy="457020"/>
          </a:xfrm>
          <a:prstGeom prst="rect">
            <a:avLst/>
          </a:prstGeom>
          <a:effectLst>
            <a:outerShdw sx="100000" sy="100000" kx="0" ky="0" algn="bl" rotWithShape="0" blurRad="152400" dist="50800" dir="3780000">
              <a:srgbClr val="000000">
                <a:alpha val="1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ab769320-4559-45f2-9800-4490135fb95c?pitch-bytes=4041574&amp;pitch-content-type=image%2Fgif&amp;pitch-gifm=true">    </p:cNvPr>
          <p:cNvPicPr>
            <a:picLocks noChangeAspect="1"/>
          </p:cNvPicPr>
          <p:nvPr/>
        </p:nvPicPr>
        <p:blipFill>
          <a:blip r:embed="rId1">
            <a:blur rad="75"/>
          </a:blip>
          <a:srcRect l="0" r="0" t="0" b="0"/>
          <a:stretch/>
        </p:blipFill>
        <p:spPr>
          <a:xfrm>
            <a:off x="3972988" y="1400866"/>
            <a:ext cx="979743" cy="734808"/>
          </a:xfrm>
          <a:prstGeom prst="ellipse">
            <a:avLst/>
          </a:prstGeom>
          <a:effectLst>
            <a:blur rad="95250" grow="1"/>
          </a:effectLst>
        </p:spPr>
      </p:pic>
      <p:pic>
        <p:nvPicPr>
          <p:cNvPr id="4" name="Image 1" descr="https://pitch-assets-ccb95893-de3f-4266-973c-20049231b248.s3.eu-west-1.amazonaws.com/ab769320-4559-45f2-9800-4490135fb95c?pitch-bytes=4041574&amp;pitch-content-type=image%2Fgif&amp;pitch-gifm=true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974287" y="1402165"/>
            <a:ext cx="979743" cy="734808"/>
          </a:xfrm>
          <a:prstGeom prst="ellipse">
            <a:avLst/>
          </a:prstGeom>
        </p:spPr>
      </p:pic>
      <p:pic>
        <p:nvPicPr>
          <p:cNvPr id="5" name="Image 2" descr="https://pitch-assets-ccb95893-de3f-4266-973c-20049231b248.s3.eu-west-1.amazonaws.com/61514616-cd26-4365-beac-580e433ae5ea?pitch-bytes=40222&amp;pitch-content-type=image%2Fpng">    </p:cNvPr>
          <p:cNvPicPr>
            <a:picLocks noChangeAspect="1"/>
          </p:cNvPicPr>
          <p:nvPr/>
        </p:nvPicPr>
        <p:blipFill>
          <a:blip r:embed="rId3">
            <a:blur rad="75"/>
          </a:blip>
          <a:srcRect l="0" r="0" t="5551" b="5551"/>
          <a:stretch/>
        </p:blipFill>
        <p:spPr>
          <a:xfrm>
            <a:off x="1877383" y="3242125"/>
            <a:ext cx="1254447" cy="585473"/>
          </a:xfrm>
          <a:prstGeom prst="rect">
            <a:avLst/>
          </a:prstGeom>
          <a:effectLst>
            <a:blur rad="95250" grow="1"/>
          </a:effectLst>
        </p:spPr>
      </p:pic>
      <p:pic>
        <p:nvPicPr>
          <p:cNvPr id="6" name="Image 3" descr="https://pitch-assets-ccb95893-de3f-4266-973c-20049231b248.s3.eu-west-1.amazonaws.com/61514616-cd26-4365-beac-580e433ae5ea?pitch-bytes=40222&amp;pitch-content-type=image%2Fpng">    </p:cNvPr>
          <p:cNvPicPr>
            <a:picLocks noChangeAspect="1"/>
          </p:cNvPicPr>
          <p:nvPr/>
        </p:nvPicPr>
        <p:blipFill>
          <a:blip r:embed="rId4"/>
          <a:srcRect l="0" r="0" t="5551" b="5551"/>
          <a:stretch/>
        </p:blipFill>
        <p:spPr>
          <a:xfrm>
            <a:off x="1878682" y="3243424"/>
            <a:ext cx="1254447" cy="585473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d44998d0-1e7f-4584-9d61-0391c268b7c3?pitch-bytes=942020&amp;pitch-content-type=image%2Fgif&amp;pitch-gifm=true">    </p:cNvPr>
          <p:cNvPicPr>
            <a:picLocks noChangeAspect="1"/>
          </p:cNvPicPr>
          <p:nvPr/>
        </p:nvPicPr>
        <p:blipFill>
          <a:blip r:embed="rId5">
            <a:blur rad="150"/>
          </a:blip>
          <a:srcRect l="0" r="0" t="0" b="0"/>
          <a:stretch/>
        </p:blipFill>
        <p:spPr>
          <a:xfrm>
            <a:off x="7045047" y="1338478"/>
            <a:ext cx="1046838" cy="776405"/>
          </a:xfrm>
          <a:prstGeom prst="ellipse">
            <a:avLst/>
          </a:prstGeom>
          <a:effectLst>
            <a:blur rad="190500" grow="1"/>
          </a:effectLst>
        </p:spPr>
      </p:pic>
      <p:pic>
        <p:nvPicPr>
          <p:cNvPr id="8" name="Image 5" descr="https://pitch-assets-ccb95893-de3f-4266-973c-20049231b248.s3.eu-west-1.amazonaws.com/6bc8ad0d-d447-4354-b3c5-ed3158b96705?pitch-bytes=418874&amp;pitch-content-type=image%2Fpng">    </p:cNvPr>
          <p:cNvPicPr>
            <a:picLocks noChangeAspect="1"/>
          </p:cNvPicPr>
          <p:nvPr/>
        </p:nvPicPr>
        <p:blipFill>
          <a:blip r:embed="rId6"/>
          <a:srcRect l="40564" r="9288" t="0" b="0"/>
          <a:stretch/>
        </p:blipFill>
        <p:spPr>
          <a:xfrm rot="19500000">
            <a:off x="5860014" y="-2747034"/>
            <a:ext cx="5042917" cy="4437669"/>
          </a:xfrm>
          <a:prstGeom prst="rect">
            <a:avLst/>
          </a:prstGeom>
        </p:spPr>
      </p:pic>
      <p:pic>
        <p:nvPicPr>
          <p:cNvPr id="9" name="Image 6" descr="https://pitch-assets-ccb95893-de3f-4266-973c-20049231b248.s3.eu-west-1.amazonaws.com/b2d46475-011b-455f-81c4-82f7620d8bb7?pitch-bytes=494520&amp;pitch-content-type=image%2Fgif&amp;pitch-gifm=true">    </p:cNvPr>
          <p:cNvPicPr>
            <a:picLocks noChangeAspect="1"/>
          </p:cNvPicPr>
          <p:nvPr/>
        </p:nvPicPr>
        <p:blipFill>
          <a:blip r:embed="rId7">
            <a:blur rad="150"/>
          </a:blip>
          <a:srcRect l="0" r="0" t="0" b="0"/>
          <a:stretch/>
        </p:blipFill>
        <p:spPr>
          <a:xfrm>
            <a:off x="5454851" y="3132379"/>
            <a:ext cx="1054492" cy="799305"/>
          </a:xfrm>
          <a:prstGeom prst="ellipse">
            <a:avLst/>
          </a:prstGeom>
          <a:effectLst>
            <a:blur rad="190500" grow="1"/>
          </a:effectLst>
        </p:spPr>
      </p:pic>
      <p:pic>
        <p:nvPicPr>
          <p:cNvPr id="10" name="Image 7" descr="https://pitch-assets-ccb95893-de3f-4266-973c-20049231b248.s3.eu-west-1.amazonaws.com/b8323005-55d0-488e-967d-882d8600111e?pitch-bytes=72829&amp;pitch-content-type=image%2Fpng">    </p:cNvPr>
          <p:cNvPicPr>
            <a:picLocks noChangeAspect="1"/>
          </p:cNvPicPr>
          <p:nvPr/>
        </p:nvPicPr>
        <p:blipFill>
          <a:blip r:embed="rId8">
            <a:blur rad="150"/>
          </a:blip>
          <a:srcRect l="0" r="0" t="5551" b="5551"/>
          <a:stretch/>
        </p:blipFill>
        <p:spPr>
          <a:xfrm>
            <a:off x="1048766" y="1495285"/>
            <a:ext cx="1248911" cy="623828"/>
          </a:xfrm>
          <a:prstGeom prst="rect">
            <a:avLst/>
          </a:prstGeom>
          <a:effectLst>
            <a:blur rad="190500" grow="1"/>
          </a:effectLst>
        </p:spPr>
      </p:pic>
      <p:sp>
        <p:nvSpPr>
          <p:cNvPr id="11" name="Text 0"/>
          <p:cNvSpPr/>
          <p:nvPr/>
        </p:nvSpPr>
        <p:spPr>
          <a:xfrm>
            <a:off x="476250" y="809625"/>
            <a:ext cx="1822726" cy="36667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Current state</a:t>
            </a:r>
            <a:endParaRPr lang="en-US" sz="2400" dirty="0"/>
          </a:p>
        </p:txBody>
      </p:sp>
      <p:sp>
        <p:nvSpPr>
          <p:cNvPr id="12" name="Text 1"/>
          <p:cNvSpPr/>
          <p:nvPr/>
        </p:nvSpPr>
        <p:spPr>
          <a:xfrm>
            <a:off x="475959" y="2199069"/>
            <a:ext cx="1890705" cy="832254"/>
          </a:xfrm>
          <a:prstGeom prst="chevron">
            <a:avLst/>
          </a:prstGeom>
          <a:solidFill>
            <a:srgbClr val="9B81BC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  Large AI Models are </a:t>
            </a:r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expensive</a:t>
            </a:r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 to train</a:t>
            </a:r>
            <a:endParaRPr lang="en-US" sz="1050" dirty="0"/>
          </a:p>
        </p:txBody>
      </p:sp>
      <p:sp>
        <p:nvSpPr>
          <p:cNvPr id="13" name="Text 2"/>
          <p:cNvSpPr/>
          <p:nvPr/>
        </p:nvSpPr>
        <p:spPr>
          <a:xfrm>
            <a:off x="2051229" y="2199463"/>
            <a:ext cx="1890705" cy="832254"/>
          </a:xfrm>
          <a:prstGeom prst="chevron">
            <a:avLst/>
          </a:prstGeom>
          <a:solidFill>
            <a:srgbClr val="9B81BC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     Model provider                 offers a subscription plans </a:t>
            </a:r>
            <a:endParaRPr lang="en-US" sz="1050" dirty="0"/>
          </a:p>
        </p:txBody>
      </p:sp>
      <p:sp>
        <p:nvSpPr>
          <p:cNvPr id="14" name="Text 3"/>
          <p:cNvSpPr/>
          <p:nvPr/>
        </p:nvSpPr>
        <p:spPr>
          <a:xfrm>
            <a:off x="3627604" y="2199809"/>
            <a:ext cx="1890705" cy="832254"/>
          </a:xfrm>
          <a:prstGeom prst="chevron">
            <a:avLst/>
          </a:prstGeom>
          <a:solidFill>
            <a:srgbClr val="9B81BC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You </a:t>
            </a:r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pay</a:t>
            </a:r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 for the subscription</a:t>
            </a:r>
            <a:endParaRPr lang="en-US" sz="1050" dirty="0"/>
          </a:p>
        </p:txBody>
      </p:sp>
      <p:sp>
        <p:nvSpPr>
          <p:cNvPr id="15" name="Text 4"/>
          <p:cNvSpPr/>
          <p:nvPr/>
        </p:nvSpPr>
        <p:spPr>
          <a:xfrm>
            <a:off x="5203979" y="2199738"/>
            <a:ext cx="1890705" cy="832254"/>
          </a:xfrm>
          <a:prstGeom prst="chevron">
            <a:avLst/>
          </a:prstGeom>
          <a:solidFill>
            <a:srgbClr val="9B81BC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       </a:t>
            </a:r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You interact with            </a:t>
            </a:r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closed-source </a:t>
            </a:r>
            <a:pPr algn="ctr">
              <a:lnSpc>
                <a:spcPts val="1890"/>
              </a:lnSpc>
            </a:pPr>
            <a:r>
              <a:rPr lang="en-US" sz="1100" b="0" spc="12" kern="0" dirty="0">
                <a:solidFill>
                  <a:srgbClr val="FFFFFF"/>
                </a:solidFill>
              </a:rPr>
              <a:t>models </a:t>
            </a:r>
            <a:endParaRPr lang="en-US" sz="1050" dirty="0"/>
          </a:p>
        </p:txBody>
      </p:sp>
      <p:sp>
        <p:nvSpPr>
          <p:cNvPr id="16" name="Text 5"/>
          <p:cNvSpPr/>
          <p:nvPr/>
        </p:nvSpPr>
        <p:spPr>
          <a:xfrm>
            <a:off x="6780354" y="2199605"/>
            <a:ext cx="1890705" cy="832254"/>
          </a:xfrm>
          <a:prstGeom prst="chevron">
            <a:avLst/>
          </a:prstGeom>
          <a:solidFill>
            <a:srgbClr val="9B81BC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spc="12" kern="0" dirty="0">
                <a:solidFill>
                  <a:srgbClr val="FFFFFF"/>
                </a:solidFill>
              </a:rPr>
              <a:t>You trust </a:t>
            </a:r>
            <a:endParaRPr lang="en-US" sz="1050" dirty="0"/>
          </a:p>
          <a:p>
            <a:pPr algn="ctr">
              <a:lnSpc>
                <a:spcPts val="1890"/>
              </a:lnSpc>
            </a:pPr>
            <a:r>
              <a:rPr lang="en-US" sz="1100" spc="12" kern="0" dirty="0">
                <a:solidFill>
                  <a:srgbClr val="FFFFFF"/>
                </a:solidFill>
              </a:rPr>
              <a:t>the provider</a:t>
            </a:r>
            <a:endParaRPr lang="en-US" sz="1050" dirty="0"/>
          </a:p>
        </p:txBody>
      </p:sp>
      <p:pic>
        <p:nvPicPr>
          <p:cNvPr id="17" name="Image 8" descr="https://pitch-assets-ccb95893-de3f-4266-973c-20049231b248.s3.eu-west-1.amazonaws.com/eef545d9-60ab-41f7-9862-229566b7ae8a?pitch-bytes=93783&amp;pitch-content-type=image%2Fpng">
            <a:hlinkClick r:id="rId10" tooltip=""/>
          </p:cNvPr>
          <p:cNvPicPr>
            <a:picLocks noChangeAspect="1"/>
          </p:cNvPicPr>
          <p:nvPr/>
        </p:nvPicPr>
        <p:blipFill>
          <a:blip r:embed="rId9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sp>
        <p:nvSpPr>
          <p:cNvPr id="18" name="Text 6"/>
          <p:cNvSpPr/>
          <p:nvPr/>
        </p:nvSpPr>
        <p:spPr>
          <a:xfrm>
            <a:off x="6779055" y="2198306"/>
            <a:ext cx="1890705" cy="832254"/>
          </a:xfrm>
          <a:prstGeom prst="chevron">
            <a:avLst/>
          </a:prstGeom>
          <a:solidFill>
            <a:srgbClr val="CD31FF"/>
          </a:solidFill>
          <a:ln/>
        </p:spPr>
        <p:txBody>
          <a:bodyPr wrap="square" lIns="105039" tIns="98252" rIns="105039" bIns="98252" rtlCol="0" anchor="ctr"/>
          <a:lstStyle/>
          <a:p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You trust </a:t>
            </a:r>
            <a:endParaRPr lang="en-US" sz="1050" dirty="0"/>
          </a:p>
          <a:p>
            <a:pPr algn="ctr">
              <a:lnSpc>
                <a:spcPts val="1890"/>
              </a:lnSpc>
            </a:pPr>
            <a:r>
              <a:rPr lang="en-US" sz="1100" b="1" spc="12" kern="0" dirty="0">
                <a:solidFill>
                  <a:srgbClr val="FFFFFF"/>
                </a:solidFill>
              </a:rPr>
              <a:t>the provider</a:t>
            </a:r>
            <a:endParaRPr lang="en-US" sz="1050" dirty="0"/>
          </a:p>
        </p:txBody>
      </p:sp>
      <p:pic>
        <p:nvPicPr>
          <p:cNvPr id="19" name="Image 9" descr="https://pitch-assets-ccb95893-de3f-4266-973c-20049231b248.s3.eu-west-1.amazonaws.com/4575aa3a-8899-499c-966c-6b8000519330?pitch-bytes=206525&amp;pitch-content-type=image%2Fpng">    </p:cNvPr>
          <p:cNvPicPr>
            <a:picLocks noChangeAspect="1"/>
          </p:cNvPicPr>
          <p:nvPr/>
        </p:nvPicPr>
        <p:blipFill>
          <a:blip r:embed="rId11"/>
          <a:srcRect l="0" r="0" t="48917" b="0"/>
          <a:stretch/>
        </p:blipFill>
        <p:spPr>
          <a:xfrm>
            <a:off x="763" y="3417918"/>
            <a:ext cx="9143237" cy="2200408"/>
          </a:xfrm>
          <a:prstGeom prst="rect">
            <a:avLst/>
          </a:prstGeom>
        </p:spPr>
      </p:pic>
      <p:pic>
        <p:nvPicPr>
          <p:cNvPr id="20" name="Image 10" descr="https://pitch-assets-ccb95893-de3f-4266-973c-20049231b248.s3.eu-west-1.amazonaws.com/b8323005-55d0-488e-967d-882d8600111e?pitch-bytes=72829&amp;pitch-content-type=image%2Fpng">    </p:cNvPr>
          <p:cNvPicPr>
            <a:picLocks noChangeAspect="1"/>
          </p:cNvPicPr>
          <p:nvPr/>
        </p:nvPicPr>
        <p:blipFill>
          <a:blip r:embed="rId12"/>
          <a:srcRect l="0" r="0" t="5551" b="5551"/>
          <a:stretch/>
        </p:blipFill>
        <p:spPr>
          <a:xfrm>
            <a:off x="1050065" y="1489933"/>
            <a:ext cx="1248911" cy="623828"/>
          </a:xfrm>
          <a:prstGeom prst="rect">
            <a:avLst/>
          </a:prstGeom>
        </p:spPr>
      </p:pic>
      <p:pic>
        <p:nvPicPr>
          <p:cNvPr id="21" name="Image 11" descr="https://pitch-assets-ccb95893-de3f-4266-973c-20049231b248.s3.eu-west-1.amazonaws.com/d44998d0-1e7f-4584-9d61-0391c268b7c3?pitch-bytes=942020&amp;pitch-content-type=image%2Fgif&amp;pitch-gifm=true">    </p:cNvPr>
          <p:cNvPicPr>
            <a:picLocks noChangeAspect="1"/>
          </p:cNvPicPr>
          <p:nvPr/>
        </p:nvPicPr>
        <p:blipFill>
          <a:blip r:embed="rId13"/>
          <a:srcRect l="0" r="0" t="0" b="0"/>
          <a:stretch/>
        </p:blipFill>
        <p:spPr>
          <a:xfrm>
            <a:off x="7046346" y="1339777"/>
            <a:ext cx="1046838" cy="776405"/>
          </a:xfrm>
          <a:prstGeom prst="ellipse">
            <a:avLst/>
          </a:prstGeom>
        </p:spPr>
      </p:pic>
      <p:pic>
        <p:nvPicPr>
          <p:cNvPr id="22" name="Image 12" descr="https://pitch-assets-ccb95893-de3f-4266-973c-20049231b248.s3.eu-west-1.amazonaws.com/b2d46475-011b-455f-81c4-82f7620d8bb7?pitch-bytes=494520&amp;pitch-content-type=image%2Fgif&amp;pitch-gifm=true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5456150" y="3133678"/>
            <a:ext cx="1054492" cy="799305"/>
          </a:xfrm>
          <a:prstGeom prst="ellipse">
            <a:avLst/>
          </a:prstGeom>
        </p:spPr>
      </p:pic>
      <p:pic>
        <p:nvPicPr>
          <p:cNvPr id="23" name="Image 13" descr="https://pitch-assets-ccb95893-de3f-4266-973c-20049231b248.s3.eu-west-1.amazonaws.com/try-pitch-pdf-export-logo.svg">
            <a:hlinkClick r:id="rId17" tooltip=""/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 3">
    <p:bg>
      <p:bgPr>
        <a:gradFill>
          <a:gsLst>
            <a:gs pos="0">
              <a:srgbClr val="1E222B"/>
            </a:gs>
            <a:gs pos="100000">
              <a:srgbClr val="351668"/>
            </a:gs>
          </a:gsLst>
          <a:lin ang="135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6bc8ad0d-d447-4354-b3c5-ed3158b96705?pitch-bytes=418874&amp;pitch-content-type=image%2Fpng">    </p:cNvPr>
          <p:cNvPicPr>
            <a:picLocks noChangeAspect="1"/>
          </p:cNvPicPr>
          <p:nvPr/>
        </p:nvPicPr>
        <p:blipFill>
          <a:blip r:embed="rId1"/>
          <a:srcRect l="40564" r="9288" t="0" b="0"/>
          <a:stretch/>
        </p:blipFill>
        <p:spPr>
          <a:xfrm rot="19500000">
            <a:off x="5580686" y="-2514261"/>
            <a:ext cx="5042917" cy="44376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476250" y="473906"/>
            <a:ext cx="368659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Lie about the Performance</a:t>
            </a:r>
            <a:endParaRPr lang="en-US" sz="2400" dirty="0"/>
          </a:p>
        </p:txBody>
      </p:sp>
      <p:sp>
        <p:nvSpPr>
          <p:cNvPr id="5" name="Text 1"/>
          <p:cNvSpPr/>
          <p:nvPr/>
        </p:nvSpPr>
        <p:spPr>
          <a:xfrm>
            <a:off x="4572023" y="478646"/>
            <a:ext cx="2904768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Different Models</a:t>
            </a:r>
            <a:endParaRPr lang="en-US" sz="2400" dirty="0"/>
          </a:p>
        </p:txBody>
      </p:sp>
      <p:pic>
        <p:nvPicPr>
          <p:cNvPr id="6" name="Image 1" descr="https://media0.giphy.com/media/v1.Y2lkPWI0ZWIxZGIzdzRpODZvbzAydDNhYTNoOW9nd3dzcTY5N2J6OWIyaGRjMW5mcnJ6eSZlcD12MV9naWZzX3NlYXJjaCZjdD1n/1TBnbnnZeOgs8/giphy.gif">    </p:cNvPr>
          <p:cNvPicPr>
            <a:picLocks noChangeAspect="1"/>
          </p:cNvPicPr>
          <p:nvPr/>
        </p:nvPicPr>
        <p:blipFill>
          <a:blip r:embed="rId2"/>
          <a:srcRect l="17007" r="17007" t="0" b="0"/>
          <a:stretch/>
        </p:blipFill>
        <p:spPr>
          <a:xfrm>
            <a:off x="968685" y="1207423"/>
            <a:ext cx="2700001" cy="2086807"/>
          </a:xfrm>
          <a:prstGeom prst="rect">
            <a:avLst/>
          </a:prstGeom>
        </p:spPr>
      </p:pic>
      <p:pic>
        <p:nvPicPr>
          <p:cNvPr id="7" name="Image 2" descr="https://icon-sets.static.services.pitch.com/icon-sets/Phosphor-Regular/robot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4573808" y="1211498"/>
            <a:ext cx="989153" cy="989153"/>
          </a:xfrm>
          <a:prstGeom prst="rect">
            <a:avLst/>
          </a:prstGeom>
        </p:spPr>
      </p:pic>
      <p:pic>
        <p:nvPicPr>
          <p:cNvPr id="8" name="Image 3" descr="https://icon-sets.static.services.pitch.com/icon-sets/Phosphor-Fill/robot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4535440" y="2832542"/>
            <a:ext cx="1027521" cy="1027521"/>
          </a:xfrm>
          <a:prstGeom prst="rect">
            <a:avLst/>
          </a:prstGeom>
        </p:spPr>
      </p:pic>
      <p:sp>
        <p:nvSpPr>
          <p:cNvPr id="9" name="Shape 2"/>
          <p:cNvSpPr/>
          <p:nvPr/>
        </p:nvSpPr>
        <p:spPr>
          <a:xfrm>
            <a:off x="5870600" y="1708472"/>
            <a:ext cx="1478060" cy="0"/>
          </a:xfrm>
          <a:prstGeom prst="line">
            <a:avLst/>
          </a:prstGeom>
          <a:solidFill>
            <a:srgbClr val="9B81BC"/>
          </a:solidFill>
          <a:ln w="42333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0" name="Shape 3"/>
          <p:cNvSpPr/>
          <p:nvPr/>
        </p:nvSpPr>
        <p:spPr>
          <a:xfrm>
            <a:off x="5868926" y="3347026"/>
            <a:ext cx="1480058" cy="0"/>
          </a:xfrm>
          <a:prstGeom prst="line">
            <a:avLst/>
          </a:prstGeom>
          <a:solidFill>
            <a:srgbClr val="9B81BC"/>
          </a:solidFill>
          <a:ln w="42333">
            <a:solidFill>
              <a:srgbClr val="9297A8"/>
            </a:solidFill>
            <a:prstDash val="solid"/>
            <a:headEnd type="none"/>
            <a:tailEnd type="triangle"/>
          </a:ln>
        </p:spPr>
      </p:sp>
      <p:pic>
        <p:nvPicPr>
          <p:cNvPr id="11" name="Image 4" descr="https://icon-sets.static.services.pitch.com/icon-sets/Phosphor-Regular/x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7595281" y="2966829"/>
            <a:ext cx="850069" cy="850069"/>
          </a:xfrm>
          <a:prstGeom prst="rect">
            <a:avLst/>
          </a:prstGeom>
        </p:spPr>
      </p:pic>
      <p:pic>
        <p:nvPicPr>
          <p:cNvPr id="12" name="Image 5" descr="https://icon-sets.static.services.pitch.com/icon-sets/Phosphor-Regular/check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7595281" y="1211498"/>
            <a:ext cx="850069" cy="850069"/>
          </a:xfrm>
          <a:prstGeom prst="rect">
            <a:avLst/>
          </a:prstGeom>
        </p:spPr>
      </p:pic>
      <p:sp>
        <p:nvSpPr>
          <p:cNvPr id="13" name="Text 4"/>
          <p:cNvSpPr/>
          <p:nvPr/>
        </p:nvSpPr>
        <p:spPr>
          <a:xfrm>
            <a:off x="7727783" y="2063666"/>
            <a:ext cx="939880" cy="274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Benchmarks</a:t>
            </a:r>
            <a:endParaRPr lang="en-US" sz="1200" dirty="0"/>
          </a:p>
        </p:txBody>
      </p:sp>
      <p:sp>
        <p:nvSpPr>
          <p:cNvPr id="14" name="Text 5"/>
          <p:cNvSpPr/>
          <p:nvPr/>
        </p:nvSpPr>
        <p:spPr>
          <a:xfrm>
            <a:off x="7593496" y="3818625"/>
            <a:ext cx="939880" cy="5486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160"/>
              </a:lnSpc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End User</a:t>
            </a:r>
            <a:endParaRPr lang="en-US" sz="1200" dirty="0"/>
          </a:p>
          <a:p>
            <a:pPr algn="l">
              <a:lnSpc>
                <a:spcPts val="2160"/>
              </a:lnSpc>
            </a:pPr>
            <a:endParaRPr lang="en-US" sz="1200" dirty="0"/>
          </a:p>
        </p:txBody>
      </p:sp>
      <p:pic>
        <p:nvPicPr>
          <p:cNvPr id="15" name="Image 6" descr="https://pitch-assets-ccb95893-de3f-4266-973c-20049231b248.s3.eu-west-1.amazonaws.com/4575aa3a-8899-499c-966c-6b8000519330?pitch-bytes=206525&amp;pitch-content-type=image%2Fpng">    </p:cNvPr>
          <p:cNvPicPr>
            <a:picLocks noChangeAspect="1"/>
          </p:cNvPicPr>
          <p:nvPr/>
        </p:nvPicPr>
        <p:blipFill>
          <a:blip r:embed="rId11"/>
          <a:srcRect l="0" r="0" t="48917" b="0"/>
          <a:stretch/>
        </p:blipFill>
        <p:spPr>
          <a:xfrm>
            <a:off x="763" y="3422681"/>
            <a:ext cx="9143237" cy="2200408"/>
          </a:xfrm>
          <a:prstGeom prst="rect">
            <a:avLst/>
          </a:prstGeom>
        </p:spPr>
      </p:pic>
      <p:pic>
        <p:nvPicPr>
          <p:cNvPr id="16" name="Image 7" descr="https://pitch-assets-ccb95893-de3f-4266-973c-20049231b248.s3.eu-west-1.amazonaws.com/eef545d9-60ab-41f7-9862-229566b7ae8a?pitch-bytes=93783&amp;pitch-content-type=image%2Fpng">
            <a:hlinkClick r:id="rId13" tooltip=""/>
          </p:cNvPr>
          <p:cNvPicPr>
            <a:picLocks noChangeAspect="1"/>
          </p:cNvPicPr>
          <p:nvPr/>
        </p:nvPicPr>
        <p:blipFill>
          <a:blip r:embed="rId12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pic>
        <p:nvPicPr>
          <p:cNvPr id="17" name="Image 8" descr="https://pitch-assets-ccb95893-de3f-4266-973c-20049231b248.s3.eu-west-1.amazonaws.com/d778e35d-eff2-4b46-83b1-dca3e62bac1c?pitch-bytes=630161&amp;pitch-content-type=image%2Fpng">    </p:cNvPr>
          <p:cNvPicPr>
            <a:picLocks noChangeAspect="1"/>
          </p:cNvPicPr>
          <p:nvPr/>
        </p:nvPicPr>
        <p:blipFill>
          <a:blip r:embed="rId14"/>
          <a:srcRect l="0" r="0" t="0" b="0"/>
          <a:stretch/>
        </p:blipFill>
        <p:spPr>
          <a:xfrm>
            <a:off x="3898658" y="2310408"/>
            <a:ext cx="3207528" cy="2057400"/>
          </a:xfrm>
          <a:prstGeom prst="rect">
            <a:avLst/>
          </a:prstGeom>
        </p:spPr>
      </p:pic>
      <p:pic>
        <p:nvPicPr>
          <p:cNvPr id="18" name="Image 9" descr="https://pitch-assets-ccb95893-de3f-4266-973c-20049231b248.s3.eu-west-1.amazonaws.com/79b6c618-47c8-42b1-945a-7f551a2e78c1?pitch-bytes=436576&amp;pitch-content-type=image%2F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738865" y="2061017"/>
            <a:ext cx="2160476" cy="2057400"/>
          </a:xfrm>
          <a:prstGeom prst="rect">
            <a:avLst/>
          </a:prstGeom>
        </p:spPr>
      </p:pic>
      <p:pic>
        <p:nvPicPr>
          <p:cNvPr id="19" name="Image 10" descr="https://pitch-assets-ccb95893-de3f-4266-973c-20049231b248.s3.eu-west-1.amazonaws.com/63423d56-96cf-46ab-9bad-1665cf9c03bd?pitch-bytes=507226&amp;pitch-content-type=image%2Fpng">    </p:cNvPr>
          <p:cNvPicPr>
            <a:picLocks noChangeAspect="1"/>
          </p:cNvPicPr>
          <p:nvPr/>
        </p:nvPicPr>
        <p:blipFill>
          <a:blip r:embed="rId16"/>
          <a:srcRect l="0" r="0" t="0" b="0"/>
          <a:stretch/>
        </p:blipFill>
        <p:spPr>
          <a:xfrm>
            <a:off x="6612732" y="842836"/>
            <a:ext cx="2057400" cy="2057400"/>
          </a:xfrm>
          <a:prstGeom prst="ellipse">
            <a:avLst/>
          </a:prstGeom>
        </p:spPr>
      </p:pic>
      <p:pic>
        <p:nvPicPr>
          <p:cNvPr id="20" name="Image 11" descr="https://pitch-assets-ccb95893-de3f-4266-973c-20049231b248.s3.eu-west-1.amazonaws.com/try-pitch-pdf-export-logo.svg">
            <a:hlinkClick r:id="rId19" tooltip=""/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media1.giphy.com/media/v1.Y2lkPWI0ZWIxZGIzZ2hnbjVpeGxmOHR6dW90YmJkNThzY2ZiY2MxeDBsZ2N3dWtzMDIzdCZlcD12MV9naWZzX3NlYXJjaCZjdD1n/pHb82xtBPfqEg/giphy.gif">    </p:cNvPr>
          <p:cNvPicPr>
            <a:picLocks noChangeAspect="1"/>
          </p:cNvPicPr>
          <p:nvPr/>
        </p:nvPicPr>
        <p:blipFill>
          <a:blip r:embed="rId1">
            <a:blur rad="225"/>
          </a:blip>
          <a:srcRect l="9273" r="9273" t="0" b="0"/>
          <a:stretch/>
        </p:blipFill>
        <p:spPr>
          <a:xfrm>
            <a:off x="4710498" y="1668395"/>
            <a:ext cx="884035" cy="586078"/>
          </a:xfrm>
          <a:prstGeom prst="ellipse">
            <a:avLst/>
          </a:prstGeom>
          <a:effectLst>
            <a:blur rad="285750" grow="1"/>
          </a:effectLst>
        </p:spPr>
      </p:pic>
      <p:pic>
        <p:nvPicPr>
          <p:cNvPr id="4" name="Image 1" descr="https://media1.giphy.com/media/v1.Y2lkPWI0ZWIxZGIzd3p5bzRtcjIwYWFydDBhNTA1am53enh1cG9nYTNzdW56czBkNmxnbyZlcD12MV9naWZzX3NlYXJjaCZjdD1n/CmQbcGL2arIyDMADXv/giphy.gif">    </p:cNvPr>
          <p:cNvPicPr>
            <a:picLocks noChangeAspect="1"/>
          </p:cNvPicPr>
          <p:nvPr/>
        </p:nvPicPr>
        <p:blipFill>
          <a:blip r:embed="rId2">
            <a:blur rad="225"/>
          </a:blip>
          <a:srcRect l="0" r="0" t="16169" b="16169"/>
          <a:stretch/>
        </p:blipFill>
        <p:spPr>
          <a:xfrm>
            <a:off x="480807" y="1599411"/>
            <a:ext cx="974220" cy="659180"/>
          </a:xfrm>
          <a:prstGeom prst="ellipse">
            <a:avLst/>
          </a:prstGeom>
          <a:effectLst>
            <a:blur rad="285750" grow="1"/>
          </a:effectLst>
        </p:spPr>
      </p:pic>
      <p:sp>
        <p:nvSpPr>
          <p:cNvPr id="5" name="Text 0"/>
          <p:cNvSpPr/>
          <p:nvPr/>
        </p:nvSpPr>
        <p:spPr>
          <a:xfrm>
            <a:off x="4712786" y="2356989"/>
            <a:ext cx="3952535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User does not nee to trust the provider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soundness, it is close to impossible to fake a proof</a:t>
            </a:r>
            <a:endParaRPr lang="en-US" sz="1200" dirty="0"/>
          </a:p>
        </p:txBody>
      </p:sp>
      <p:sp>
        <p:nvSpPr>
          <p:cNvPr id="6" name="Text 1"/>
          <p:cNvSpPr/>
          <p:nvPr/>
        </p:nvSpPr>
        <p:spPr>
          <a:xfrm>
            <a:off x="5664582" y="1858925"/>
            <a:ext cx="3952823" cy="21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INTERACTION IS TRUSTLESS</a:t>
            </a:r>
            <a:endParaRPr lang="en-US" sz="1050" dirty="0"/>
          </a:p>
        </p:txBody>
      </p:sp>
      <p:sp>
        <p:nvSpPr>
          <p:cNvPr id="7" name="Text 2"/>
          <p:cNvSpPr/>
          <p:nvPr/>
        </p:nvSpPr>
        <p:spPr>
          <a:xfrm>
            <a:off x="475343" y="2357125"/>
            <a:ext cx="3952841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Because of the zero-knowledge property, the model weights remain private</a:t>
            </a:r>
            <a:endParaRPr lang="en-US" sz="1200" dirty="0"/>
          </a:p>
          <a:p>
            <a:pPr algn="l" marL="190500" indent="-190500">
              <a:lnSpc>
                <a:spcPts val="2160"/>
              </a:lnSpc>
              <a:buSzPct val="100000"/>
              <a:buChar char="•"/>
            </a:pPr>
            <a:r>
              <a:rPr lang="en-US" sz="12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The user learns nothing about the model itself</a:t>
            </a:r>
            <a:endParaRPr lang="en-US" sz="1200" dirty="0"/>
          </a:p>
        </p:txBody>
      </p:sp>
      <p:sp>
        <p:nvSpPr>
          <p:cNvPr id="8" name="Text 3"/>
          <p:cNvSpPr/>
          <p:nvPr/>
        </p:nvSpPr>
        <p:spPr>
          <a:xfrm>
            <a:off x="1640990" y="1858828"/>
            <a:ext cx="3952823" cy="21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0"/>
              </a:lnSpc>
            </a:pPr>
            <a:r>
              <a:rPr lang="en-US" sz="1100" b="0" spc="240" kern="0" dirty="0">
                <a:solidFill>
                  <a:srgbClr val="9B81BC"/>
                </a:solidFill>
                <a:latin typeface="Fira Code" pitchFamily="34" charset="0"/>
                <a:ea typeface="Fira Code" pitchFamily="34" charset="-122"/>
                <a:cs typeface="Fira Code" pitchFamily="34" charset="-120"/>
              </a:rPr>
              <a:t>MODEL STAYS PRIVATE</a:t>
            </a:r>
            <a:endParaRPr lang="en-US" sz="1050" dirty="0"/>
          </a:p>
        </p:txBody>
      </p:sp>
      <p:sp>
        <p:nvSpPr>
          <p:cNvPr id="9" name="Text 4"/>
          <p:cNvSpPr/>
          <p:nvPr/>
        </p:nvSpPr>
        <p:spPr>
          <a:xfrm>
            <a:off x="475343" y="476250"/>
            <a:ext cx="8191514" cy="366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Use zkSNARK for proofs of inference</a:t>
            </a:r>
            <a:endParaRPr lang="en-US" sz="2400" dirty="0"/>
          </a:p>
        </p:txBody>
      </p:sp>
      <p:pic>
        <p:nvPicPr>
          <p:cNvPr id="10" name="Image 2" descr="https://pitch-assets-ccb95893-de3f-4266-973c-20049231b248.s3.eu-west-1.amazonaws.com/eef545d9-60ab-41f7-9862-229566b7ae8a?pitch-bytes=93783&amp;pitch-content-type=image%2F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pic>
        <p:nvPicPr>
          <p:cNvPr id="11" name="Image 3" descr="https://media1.giphy.com/media/v1.Y2lkPWI0ZWIxZGIzd3p5bzRtcjIwYWFydDBhNTA1am53enh1cG9nYTNzdW56czBkNmxnbyZlcD12MV9naWZzX3NlYXJjaCZjdD1n/CmQbcGL2arIyDMADXv/giphy.gif">    </p:cNvPr>
          <p:cNvPicPr>
            <a:picLocks noChangeAspect="1"/>
          </p:cNvPicPr>
          <p:nvPr/>
        </p:nvPicPr>
        <p:blipFill>
          <a:blip r:embed="rId5"/>
          <a:srcRect l="0" r="0" t="16169" b="16169"/>
          <a:stretch/>
        </p:blipFill>
        <p:spPr>
          <a:xfrm>
            <a:off x="497295" y="1589886"/>
            <a:ext cx="976140" cy="660479"/>
          </a:xfrm>
          <a:prstGeom prst="ellipse">
            <a:avLst/>
          </a:prstGeom>
        </p:spPr>
      </p:pic>
      <p:pic>
        <p:nvPicPr>
          <p:cNvPr id="12" name="Image 4" descr="https://media1.giphy.com/media/v1.Y2lkPWI0ZWIxZGIzZ2hnbjVpeGxmOHR6dW90YmJkNThzY2ZiY2MxeDBsZ2N3dWtzMDIzdCZlcD12MV9naWZzX3NlYXJjaCZjdD1n/pHb82xtBPfqEg/giphy.gif">    </p:cNvPr>
          <p:cNvPicPr>
            <a:picLocks noChangeAspect="1"/>
          </p:cNvPicPr>
          <p:nvPr/>
        </p:nvPicPr>
        <p:blipFill>
          <a:blip r:embed="rId6"/>
          <a:srcRect l="9273" r="9273" t="0" b="0"/>
          <a:stretch/>
        </p:blipFill>
        <p:spPr>
          <a:xfrm>
            <a:off x="4711797" y="1669694"/>
            <a:ext cx="884035" cy="586078"/>
          </a:xfrm>
          <a:prstGeom prst="ellipse">
            <a:avLst/>
          </a:prstGeom>
        </p:spPr>
      </p:pic>
      <p:pic>
        <p:nvPicPr>
          <p:cNvPr id="13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icon-sets.static.services.pitch.com/icon-sets/Doodle/server.sv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l="0" r="0" t="0" b="0"/>
          <a:stretch/>
        </p:blipFill>
        <p:spPr>
          <a:xfrm>
            <a:off x="1003579" y="1302369"/>
            <a:ext cx="1526225" cy="1526225"/>
          </a:xfrm>
          <a:prstGeom prst="rect">
            <a:avLst/>
          </a:prstGeom>
        </p:spPr>
      </p:pic>
      <p:pic>
        <p:nvPicPr>
          <p:cNvPr id="4" name="Image 1" descr="https://icon-sets.static.services.pitch.com/icon-sets/Phosphor-Regular/user.sv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6437223" y="1224634"/>
            <a:ext cx="1697241" cy="1697241"/>
          </a:xfrm>
          <a:prstGeom prst="rect">
            <a:avLst/>
          </a:prstGeom>
        </p:spPr>
      </p:pic>
      <p:pic>
        <p:nvPicPr>
          <p:cNvPr id="5" name="Image 2" descr="https://icon-sets.static.services.pitch.com/icon-sets/Phosphor-Regular/cube.sv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3685420" y="4059584"/>
            <a:ext cx="463623" cy="463623"/>
          </a:xfrm>
          <a:prstGeom prst="rect">
            <a:avLst/>
          </a:prstGeom>
        </p:spPr>
      </p:pic>
      <p:pic>
        <p:nvPicPr>
          <p:cNvPr id="6" name="Image 3" descr="https://icon-sets.static.services.pitch.com/icon-sets/Phosphor-Regular/cube.sv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4271736" y="4058413"/>
            <a:ext cx="463623" cy="463623"/>
          </a:xfrm>
          <a:prstGeom prst="rect">
            <a:avLst/>
          </a:prstGeom>
        </p:spPr>
      </p:pic>
      <p:pic>
        <p:nvPicPr>
          <p:cNvPr id="7" name="Image 4" descr="https://icon-sets.static.services.pitch.com/icon-sets/Phosphor-Regular/cube.sv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4864046" y="4057242"/>
            <a:ext cx="463623" cy="463623"/>
          </a:xfrm>
          <a:prstGeom prst="rect">
            <a:avLst/>
          </a:prstGeom>
        </p:spPr>
      </p:pic>
      <p:sp>
        <p:nvSpPr>
          <p:cNvPr id="8" name="Shape 0"/>
          <p:cNvSpPr/>
          <p:nvPr/>
        </p:nvSpPr>
        <p:spPr>
          <a:xfrm>
            <a:off x="4092198" y="4290765"/>
            <a:ext cx="220478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B81BC"/>
            </a:solidFill>
            <a:prstDash val="solid"/>
            <a:headEnd type="none"/>
            <a:tailEnd type="none"/>
          </a:ln>
        </p:spPr>
      </p:sp>
      <p:sp>
        <p:nvSpPr>
          <p:cNvPr id="9" name="Shape 1"/>
          <p:cNvSpPr/>
          <p:nvPr/>
        </p:nvSpPr>
        <p:spPr>
          <a:xfrm>
            <a:off x="4686996" y="4290765"/>
            <a:ext cx="220478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B81BC"/>
            </a:solidFill>
            <a:prstDash val="solid"/>
            <a:headEnd type="none"/>
            <a:tailEnd type="none"/>
          </a:ln>
        </p:spPr>
      </p:sp>
      <p:pic>
        <p:nvPicPr>
          <p:cNvPr id="10" name="Image 5" descr="https://icon-sets.static.services.pitch.com/icon-sets/Phosphor-Regular/pi.svg">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4251793" y="2447369"/>
            <a:ext cx="472597" cy="472597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4377175" y="740240"/>
            <a:ext cx="377349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000" b="0" dirty="0">
                <a:solidFill>
                  <a:srgbClr val="9B81BC"/>
                </a:solidFill>
                <a:latin typeface="Agate" pitchFamily="34" charset="0"/>
                <a:ea typeface="Agate" pitchFamily="34" charset="-122"/>
                <a:cs typeface="Agate" pitchFamily="34" charset="-120"/>
              </a:rPr>
              <a:t>x</a:t>
            </a:r>
            <a:endParaRPr lang="en-US" sz="3000" dirty="0"/>
          </a:p>
        </p:txBody>
      </p:sp>
      <p:sp>
        <p:nvSpPr>
          <p:cNvPr id="12" name="Text 3"/>
          <p:cNvSpPr/>
          <p:nvPr/>
        </p:nvSpPr>
        <p:spPr>
          <a:xfrm>
            <a:off x="4377207" y="1245358"/>
            <a:ext cx="400050" cy="457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3000" b="0" dirty="0">
                <a:solidFill>
                  <a:srgbClr val="9B81BC"/>
                </a:solidFill>
                <a:latin typeface="Agate" pitchFamily="34" charset="0"/>
                <a:ea typeface="Agate" pitchFamily="34" charset="-122"/>
                <a:cs typeface="Agate" pitchFamily="34" charset="-120"/>
              </a:rPr>
              <a:t>y</a:t>
            </a:r>
            <a:endParaRPr lang="en-US" sz="3000" dirty="0"/>
          </a:p>
        </p:txBody>
      </p:sp>
      <p:sp>
        <p:nvSpPr>
          <p:cNvPr id="13" name="Shape 4"/>
          <p:cNvSpPr/>
          <p:nvPr/>
        </p:nvSpPr>
        <p:spPr>
          <a:xfrm rot="10800000">
            <a:off x="2779262" y="1206515"/>
            <a:ext cx="3417073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4" name="Shape 5"/>
          <p:cNvSpPr/>
          <p:nvPr/>
        </p:nvSpPr>
        <p:spPr>
          <a:xfrm>
            <a:off x="2847970" y="1792522"/>
            <a:ext cx="3373824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5" name="Shape 6"/>
          <p:cNvSpPr/>
          <p:nvPr/>
        </p:nvSpPr>
        <p:spPr>
          <a:xfrm rot="10800000">
            <a:off x="2824385" y="2327762"/>
            <a:ext cx="3417073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6" name="Text 7"/>
          <p:cNvSpPr/>
          <p:nvPr/>
        </p:nvSpPr>
        <p:spPr>
          <a:xfrm>
            <a:off x="4094118" y="1927746"/>
            <a:ext cx="793353" cy="276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1800" b="0" dirty="0">
                <a:solidFill>
                  <a:srgbClr val="9B81BC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request</a:t>
            </a:r>
            <a:endParaRPr lang="en-US" sz="1800" dirty="0"/>
          </a:p>
        </p:txBody>
      </p:sp>
      <p:sp>
        <p:nvSpPr>
          <p:cNvPr id="17" name="Shape 8"/>
          <p:cNvSpPr/>
          <p:nvPr/>
        </p:nvSpPr>
        <p:spPr>
          <a:xfrm rot="10800000">
            <a:off x="5406541" y="4266219"/>
            <a:ext cx="1879356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18" name="Shape 9"/>
          <p:cNvSpPr/>
          <p:nvPr/>
        </p:nvSpPr>
        <p:spPr>
          <a:xfrm rot="5400000">
            <a:off x="6620468" y="3602806"/>
            <a:ext cx="1329312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none"/>
          </a:ln>
        </p:spPr>
      </p:sp>
      <p:pic>
        <p:nvPicPr>
          <p:cNvPr id="19" name="Image 6" descr="https://pitch-assets-ccb95893-de3f-4266-973c-20049231b248.s3.eu-west-1.amazonaws.com/eef545d9-60ab-41f7-9862-229566b7ae8a?pitch-bytes=93783&amp;pitch-content-type=image%2Fpng">
            <a:hlinkClick r:id="rId14" tooltip=""/>
          </p:cNvPr>
          <p:cNvPicPr>
            <a:picLocks noChangeAspect="1"/>
          </p:cNvPicPr>
          <p:nvPr/>
        </p:nvPicPr>
        <p:blipFill>
          <a:blip r:embed="rId13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476250" y="476250"/>
            <a:ext cx="1591092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System</a:t>
            </a:r>
            <a:endParaRPr lang="en-US" sz="2400" dirty="0"/>
          </a:p>
        </p:txBody>
      </p:sp>
      <p:pic>
        <p:nvPicPr>
          <p:cNvPr id="21" name="Image 7" descr="https://icon-sets.static.services.pitch.com/icon-sets/Phosphor-Regular/user.svg">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 l="0" r="0" t="0" b="0"/>
          <a:stretch/>
        </p:blipFill>
        <p:spPr>
          <a:xfrm>
            <a:off x="1537971" y="3515275"/>
            <a:ext cx="452990" cy="452990"/>
          </a:xfrm>
          <a:prstGeom prst="rect">
            <a:avLst/>
          </a:prstGeom>
        </p:spPr>
      </p:pic>
      <p:pic>
        <p:nvPicPr>
          <p:cNvPr id="22" name="Image 8" descr="https://icon-sets.static.services.pitch.com/icon-sets/Phosphor-Regular/user.svg">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 l="0" r="0" t="0" b="0"/>
          <a:stretch/>
        </p:blipFill>
        <p:spPr>
          <a:xfrm>
            <a:off x="1537291" y="4041191"/>
            <a:ext cx="452990" cy="452990"/>
          </a:xfrm>
          <a:prstGeom prst="rect">
            <a:avLst/>
          </a:prstGeom>
        </p:spPr>
      </p:pic>
      <p:pic>
        <p:nvPicPr>
          <p:cNvPr id="23" name="Image 9" descr="https://icon-sets.static.services.pitch.com/icon-sets/Phosphor-Regular/user.svg">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 l="0" r="0" t="0" b="0"/>
          <a:stretch/>
        </p:blipFill>
        <p:spPr>
          <a:xfrm>
            <a:off x="1536610" y="4560984"/>
            <a:ext cx="452990" cy="452990"/>
          </a:xfrm>
          <a:prstGeom prst="rect">
            <a:avLst/>
          </a:prstGeom>
        </p:spPr>
      </p:pic>
      <p:sp>
        <p:nvSpPr>
          <p:cNvPr id="24" name="Shape 11"/>
          <p:cNvSpPr/>
          <p:nvPr/>
        </p:nvSpPr>
        <p:spPr>
          <a:xfrm rot="11990097">
            <a:off x="2019893" y="4011658"/>
            <a:ext cx="1589562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25" name="Shape 12"/>
          <p:cNvSpPr/>
          <p:nvPr/>
        </p:nvSpPr>
        <p:spPr>
          <a:xfrm rot="10800000">
            <a:off x="2067048" y="4277053"/>
            <a:ext cx="1485730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26" name="Shape 13"/>
          <p:cNvSpPr/>
          <p:nvPr/>
        </p:nvSpPr>
        <p:spPr>
          <a:xfrm rot="9660353">
            <a:off x="2024532" y="4531919"/>
            <a:ext cx="1570316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sp>
        <p:nvSpPr>
          <p:cNvPr id="27" name="Shape 14"/>
          <p:cNvSpPr/>
          <p:nvPr/>
        </p:nvSpPr>
        <p:spPr>
          <a:xfrm>
            <a:off x="2826719" y="2928487"/>
            <a:ext cx="3373824" cy="0"/>
          </a:xfrm>
          <a:prstGeom prst="line">
            <a:avLst/>
          </a:prstGeom>
          <a:solidFill>
            <a:srgbClr val="9B81BC"/>
          </a:solidFill>
          <a:ln w="21167">
            <a:solidFill>
              <a:srgbClr val="9297A8"/>
            </a:solidFill>
            <a:prstDash val="solid"/>
            <a:headEnd type="none"/>
            <a:tailEnd type="triangle"/>
          </a:ln>
        </p:spPr>
      </p:sp>
      <p:pic>
        <p:nvPicPr>
          <p:cNvPr id="28" name="Image 10" descr="https://pitch-assets-ccb95893-de3f-4266-973c-20049231b248.s3.eu-west-1.amazonaws.com/try-pitch-pdf-export-logo.svg">
            <a:hlinkClick r:id="rId23" tooltip=""/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media4.giphy.com/media/v1.Y2lkPWI0ZWIxZGIzdzJ5MHA3M2RhNTMyYTNrdjB4enRmdWN0cmR2YzJ3cHdxdmV6bmwxZSZlcD12MV9naWZzX3NlYXJjaCZjdD1n/ZzScEDPMnJFp6/giphy.gif">    </p:cNvPr>
          <p:cNvPicPr>
            <a:picLocks noChangeAspect="1"/>
          </p:cNvPicPr>
          <p:nvPr/>
        </p:nvPicPr>
        <p:blipFill>
          <a:blip r:embed="rId1">
            <a:blur rad="225"/>
          </a:blip>
          <a:srcRect l="0" r="0" t="0" b="0"/>
          <a:stretch/>
        </p:blipFill>
        <p:spPr>
          <a:xfrm>
            <a:off x="870650" y="3393804"/>
            <a:ext cx="1217176" cy="1158280"/>
          </a:xfrm>
          <a:prstGeom prst="rect">
            <a:avLst/>
          </a:prstGeom>
          <a:effectLst>
            <a:blur rad="285750" grow="1"/>
          </a:effectLst>
        </p:spPr>
      </p:pic>
      <p:pic>
        <p:nvPicPr>
          <p:cNvPr id="4" name="Image 1" descr="https://media3.giphy.com/media/v1.Y2lkPWI0ZWIxZGIzOTl5b2tleGY4OTV3aG1hMGFienUzMnI0c2lramZoYml2dHZwMjR2eiZlcD12MV9naWZzX3NlYXJjaCZjdD1n/cwcA32epxS8WfKH1L4/giphy.gif">    </p:cNvPr>
          <p:cNvPicPr>
            <a:picLocks noChangeAspect="1"/>
          </p:cNvPicPr>
          <p:nvPr/>
        </p:nvPicPr>
        <p:blipFill>
          <a:blip r:embed="rId2">
            <a:blur rad="225"/>
          </a:blip>
          <a:srcRect l="0" r="0" t="0" b="0"/>
          <a:stretch/>
        </p:blipFill>
        <p:spPr>
          <a:xfrm>
            <a:off x="913184" y="1466602"/>
            <a:ext cx="1146447" cy="1146447"/>
          </a:xfrm>
          <a:prstGeom prst="rect">
            <a:avLst/>
          </a:prstGeom>
          <a:effectLst>
            <a:blur rad="285750" grow="1"/>
          </a:effectLst>
        </p:spPr>
      </p:pic>
      <p:sp>
        <p:nvSpPr>
          <p:cNvPr id="5" name="Text 0"/>
          <p:cNvSpPr/>
          <p:nvPr/>
        </p:nvSpPr>
        <p:spPr>
          <a:xfrm>
            <a:off x="2263413" y="3331891"/>
            <a:ext cx="5398940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Store proofs on chain 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→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the trust is build from the community using the model 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→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hard to cheat</a:t>
            </a:r>
            <a:endParaRPr lang="en-US" sz="1800" dirty="0"/>
          </a:p>
        </p:txBody>
      </p:sp>
      <p:sp>
        <p:nvSpPr>
          <p:cNvPr id="6" name="Text 1"/>
          <p:cNvSpPr/>
          <p:nvPr/>
        </p:nvSpPr>
        <p:spPr>
          <a:xfrm>
            <a:off x="476313" y="3328475"/>
            <a:ext cx="3952875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02</a:t>
            </a:r>
            <a:endParaRPr lang="en-US" sz="1800" dirty="0"/>
          </a:p>
        </p:txBody>
      </p:sp>
      <p:sp>
        <p:nvSpPr>
          <p:cNvPr id="7" name="Text 2"/>
          <p:cNvSpPr/>
          <p:nvPr/>
        </p:nvSpPr>
        <p:spPr>
          <a:xfrm>
            <a:off x="2262068" y="1396678"/>
            <a:ext cx="6184548" cy="822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Proving is expensive 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→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limited number of proof requests 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→ </a:t>
            </a:r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297A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provider might cheating</a:t>
            </a:r>
            <a:endParaRPr lang="en-US" sz="1800" dirty="0"/>
          </a:p>
        </p:txBody>
      </p:sp>
      <p:sp>
        <p:nvSpPr>
          <p:cNvPr id="8" name="Text 3"/>
          <p:cNvSpPr/>
          <p:nvPr/>
        </p:nvSpPr>
        <p:spPr>
          <a:xfrm>
            <a:off x="475343" y="476250"/>
            <a:ext cx="8191500" cy="365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Why to store on chain?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474742" y="1394402"/>
            <a:ext cx="298252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240"/>
              </a:lnSpc>
            </a:pPr>
            <a:r>
              <a:rPr lang="en-US" sz="1800" b="0" spc="12" kern="0" dirty="0">
                <a:solidFill>
                  <a:srgbClr val="9B81BC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01</a:t>
            </a:r>
            <a:endParaRPr lang="en-US" sz="1800" dirty="0"/>
          </a:p>
        </p:txBody>
      </p:sp>
      <p:pic>
        <p:nvPicPr>
          <p:cNvPr id="10" name="Image 2" descr="https://pitch-assets-ccb95893-de3f-4266-973c-20049231b248.s3.eu-west-1.amazonaws.com/eef545d9-60ab-41f7-9862-229566b7ae8a?pitch-bytes=93783&amp;pitch-content-type=image%2F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rcRect l="684" r="60267" t="0" b="0"/>
          <a:stretch/>
        </p:blipFill>
        <p:spPr>
          <a:xfrm>
            <a:off x="8388691" y="4371361"/>
            <a:ext cx="279869" cy="301793"/>
          </a:xfrm>
          <a:prstGeom prst="rect">
            <a:avLst/>
          </a:prstGeom>
        </p:spPr>
      </p:pic>
      <p:pic>
        <p:nvPicPr>
          <p:cNvPr id="11" name="Image 3" descr="https://media4.giphy.com/media/v1.Y2lkPWI0ZWIxZGIzdzJ5MHA3M2RhNTMyYTNrdjB4enRmdWN0cmR2YzJ3cHdxdmV6bmwxZSZlcD12MV9naWZzX3NlYXJjaCZjdD1n/ZzScEDPMnJFp6/giphy.gif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843374" y="3325098"/>
            <a:ext cx="1302557" cy="1239530"/>
          </a:xfrm>
          <a:prstGeom prst="rect">
            <a:avLst/>
          </a:prstGeom>
        </p:spPr>
      </p:pic>
      <p:pic>
        <p:nvPicPr>
          <p:cNvPr id="12" name="Image 4" descr="https://media3.giphy.com/media/v1.Y2lkPWI0ZWIxZGIzOTl5b2tleGY4OTV3aG1hMGFienUzMnI0c2lramZoYml2dHZwMjR2eiZlcD12MV9naWZzX3NlYXJjaCZjdD1n/cwcA32epxS8WfKH1L4/giphy.gif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876383" y="1396548"/>
            <a:ext cx="1232905" cy="1232905"/>
          </a:xfrm>
          <a:prstGeom prst="rect">
            <a:avLst/>
          </a:prstGeom>
        </p:spPr>
      </p:pic>
      <p:pic>
        <p:nvPicPr>
          <p:cNvPr id="13" name="Image 5" descr="https://pitch-assets-ccb95893-de3f-4266-973c-20049231b248.s3.eu-west-1.amazonaws.com/try-pitch-pdf-export-logo.svg">
            <a:hlinkClick r:id="rId9" tooltip=""/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eef545d9-60ab-41f7-9862-229566b7ae8a?pitch-bytes=93783&amp;pitch-content-type=image%2F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pic>
        <p:nvPicPr>
          <p:cNvPr id="4" name="Image 1" descr="https://pitch-assets-ccb95893-de3f-4266-973c-20049231b248.s3.eu-west-1.amazonaws.com/a0e98dbc-c740-4ef9-9721-e06377098472?pitch-bytes=127604&amp;pitch-content-type=image%2Fsvg%2Bxml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r="0" t="0" b="0"/>
          <a:stretch/>
        </p:blipFill>
        <p:spPr>
          <a:xfrm>
            <a:off x="1343676" y="279153"/>
            <a:ext cx="6456478" cy="4589245"/>
          </a:xfrm>
          <a:prstGeom prst="rect">
            <a:avLst/>
          </a:prstGeom>
        </p:spPr>
      </p:pic>
      <p:pic>
        <p:nvPicPr>
          <p:cNvPr id="5" name="Image 2" descr="https://pitch-assets-ccb95893-de3f-4266-973c-20049231b248.s3.eu-west-1.amazonaws.com/try-pitch-pdf-export-logo.svg">
            <a:hlinkClick r:id="rId7" tooltip=""/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1">
            <a:blur rad="225"/>
          </a:blip>
          <a:srcRect l="0" r="0" t="0" b="0"/>
          <a:stretch/>
        </p:blipFill>
        <p:spPr>
          <a:xfrm>
            <a:off x="4533618" y="3416619"/>
            <a:ext cx="2776072" cy="1487181"/>
          </a:xfrm>
          <a:prstGeom prst="rect">
            <a:avLst/>
          </a:prstGeom>
          <a:effectLst>
            <a:blur rad="285750" grow="1"/>
          </a:effectLst>
        </p:spPr>
      </p:pic>
      <p:pic>
        <p:nvPicPr>
          <p:cNvPr id="4" name="Image 1" descr="https://pitch-assets-ccb95893-de3f-4266-973c-20049231b248.s3.eu-west-1.amazonaws.com/b3623053-066f-419f-90bd-73de6ca6a473?pitch-bytes=15849&amp;pitch-content-type=image%2Fpng">    </p:cNvPr>
          <p:cNvPicPr>
            <a:picLocks noChangeAspect="1"/>
          </p:cNvPicPr>
          <p:nvPr/>
        </p:nvPicPr>
        <p:blipFill>
          <a:blip r:embed="rId2">
            <a:blur rad="150"/>
          </a:blip>
          <a:srcRect l="0" r="0" t="0" b="0"/>
          <a:stretch/>
        </p:blipFill>
        <p:spPr>
          <a:xfrm>
            <a:off x="6745721" y="2232373"/>
            <a:ext cx="1332459" cy="1332459"/>
          </a:xfrm>
          <a:prstGeom prst="ellipse">
            <a:avLst/>
          </a:prstGeom>
          <a:effectLst>
            <a:blur rad="190500" grow="1"/>
          </a:effectLst>
        </p:spPr>
      </p:pic>
      <p:pic>
        <p:nvPicPr>
          <p:cNvPr id="5" name="Image 2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3">
            <a:blur rad="225"/>
          </a:blip>
          <a:srcRect l="0" r="0" t="0" b="0"/>
          <a:stretch/>
        </p:blipFill>
        <p:spPr>
          <a:xfrm>
            <a:off x="1200047" y="1511599"/>
            <a:ext cx="1405146" cy="1405146"/>
          </a:xfrm>
          <a:prstGeom prst="ellipse">
            <a:avLst/>
          </a:prstGeom>
          <a:effectLst>
            <a:blur rad="285750" grow="1"/>
          </a:effectLst>
        </p:spPr>
      </p:pic>
      <p:pic>
        <p:nvPicPr>
          <p:cNvPr id="6" name="Image 3" descr="https://pitch-assets-ccb95893-de3f-4266-973c-20049231b248.s3.eu-west-1.amazonaws.com/4575aa3a-8899-499c-966c-6b8000519330?pitch-bytes=206525&amp;pitch-content-type=image%2Fpng">    </p:cNvPr>
          <p:cNvPicPr>
            <a:picLocks noChangeAspect="1"/>
          </p:cNvPicPr>
          <p:nvPr/>
        </p:nvPicPr>
        <p:blipFill>
          <a:blip r:embed="rId4"/>
          <a:srcRect l="0" r="0" t="48917" b="0"/>
          <a:stretch/>
        </p:blipFill>
        <p:spPr>
          <a:xfrm>
            <a:off x="763" y="3417918"/>
            <a:ext cx="9143237" cy="2200408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6bc8ad0d-d447-4354-b3c5-ed3158b96705?pitch-bytes=418874&amp;pitch-content-type=image%2Fpng">    </p:cNvPr>
          <p:cNvPicPr>
            <a:picLocks noChangeAspect="1"/>
          </p:cNvPicPr>
          <p:nvPr/>
        </p:nvPicPr>
        <p:blipFill>
          <a:blip r:embed="rId5"/>
          <a:srcRect l="40564" r="9288" t="0" b="0"/>
          <a:stretch/>
        </p:blipFill>
        <p:spPr>
          <a:xfrm rot="19500000">
            <a:off x="5580686" y="-2514261"/>
            <a:ext cx="5042917" cy="4437669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476258" y="2230681"/>
            <a:ext cx="8191024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Our solution</a:t>
            </a:r>
            <a:endParaRPr lang="en-US" sz="4500" dirty="0"/>
          </a:p>
        </p:txBody>
      </p:sp>
      <p:pic>
        <p:nvPicPr>
          <p:cNvPr id="9" name="Image 5" descr="https://pitch-assets-ccb95893-de3f-4266-973c-20049231b248.s3.eu-west-1.amazonaws.com/eef545d9-60ab-41f7-9862-229566b7ae8a?pitch-bytes=93783&amp;pitch-content-type=image%2F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sp>
        <p:nvSpPr>
          <p:cNvPr id="10" name="Text 1"/>
          <p:cNvSpPr/>
          <p:nvPr/>
        </p:nvSpPr>
        <p:spPr>
          <a:xfrm>
            <a:off x="2519877" y="3056491"/>
            <a:ext cx="2975780" cy="36667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Trust us, use SNARKs.</a:t>
            </a:r>
            <a:endParaRPr lang="en-US" sz="2400" dirty="0"/>
          </a:p>
        </p:txBody>
      </p:sp>
      <p:pic>
        <p:nvPicPr>
          <p:cNvPr id="11" name="Image 6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1201346" y="1512898"/>
            <a:ext cx="1405146" cy="1405146"/>
          </a:xfrm>
          <a:prstGeom prst="ellipse">
            <a:avLst/>
          </a:prstGeom>
        </p:spPr>
      </p:pic>
      <p:pic>
        <p:nvPicPr>
          <p:cNvPr id="12" name="Image 7" descr="https://pitch-assets-ccb95893-de3f-4266-973c-20049231b248.s3.eu-west-1.amazonaws.com/b3623053-066f-419f-90bd-73de6ca6a473?pitch-bytes=15849&amp;pitch-content-type=image%2F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6747020" y="2233672"/>
            <a:ext cx="1332459" cy="1332459"/>
          </a:xfrm>
          <a:prstGeom prst="ellipse">
            <a:avLst/>
          </a:prstGeom>
        </p:spPr>
      </p:pic>
      <p:pic>
        <p:nvPicPr>
          <p:cNvPr id="13" name="Image 8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4534917" y="3417918"/>
            <a:ext cx="2776072" cy="1487181"/>
          </a:xfrm>
          <a:prstGeom prst="rect">
            <a:avLst/>
          </a:prstGeom>
        </p:spPr>
      </p:pic>
      <p:pic>
        <p:nvPicPr>
          <p:cNvPr id="14" name="Image 9" descr="https://pitch-assets-ccb95893-de3f-4266-973c-20049231b248.s3.eu-west-1.amazonaws.com/try-pitch-pdf-export-logo.svg">
            <a:hlinkClick r:id="rId13" tooltip=""/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E2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1">
            <a:blur rad="225"/>
          </a:blip>
          <a:srcRect l="0" r="0" t="0" b="0"/>
          <a:stretch/>
        </p:blipFill>
        <p:spPr>
          <a:xfrm>
            <a:off x="7215586" y="-128722"/>
            <a:ext cx="2776072" cy="1487181"/>
          </a:xfrm>
          <a:prstGeom prst="rect">
            <a:avLst/>
          </a:prstGeom>
          <a:effectLst>
            <a:blur rad="285750" grow="1"/>
          </a:effectLst>
        </p:spPr>
      </p:pic>
      <p:pic>
        <p:nvPicPr>
          <p:cNvPr id="4" name="Image 1" descr="https://pitch-assets-ccb95893-de3f-4266-973c-20049231b248.s3.eu-west-1.amazonaws.com/b3623053-066f-419f-90bd-73de6ca6a473?pitch-bytes=15849&amp;pitch-content-type=image%2Fpng">    </p:cNvPr>
          <p:cNvPicPr>
            <a:picLocks noChangeAspect="1"/>
          </p:cNvPicPr>
          <p:nvPr/>
        </p:nvPicPr>
        <p:blipFill>
          <a:blip r:embed="rId2">
            <a:blur rad="150"/>
          </a:blip>
          <a:srcRect l="0" r="0" t="0" b="0"/>
          <a:stretch/>
        </p:blipFill>
        <p:spPr>
          <a:xfrm>
            <a:off x="297976" y="4124446"/>
            <a:ext cx="1332459" cy="1332459"/>
          </a:xfrm>
          <a:prstGeom prst="ellipse">
            <a:avLst/>
          </a:prstGeom>
          <a:effectLst>
            <a:blur rad="190500" grow="1"/>
          </a:effectLst>
        </p:spPr>
      </p:pic>
      <p:pic>
        <p:nvPicPr>
          <p:cNvPr id="5" name="Image 2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3">
            <a:blur rad="225"/>
          </a:blip>
          <a:srcRect l="0" r="0" t="0" b="0"/>
          <a:stretch/>
        </p:blipFill>
        <p:spPr>
          <a:xfrm>
            <a:off x="-440975" y="-349858"/>
            <a:ext cx="1405146" cy="1405146"/>
          </a:xfrm>
          <a:prstGeom prst="ellipse">
            <a:avLst/>
          </a:prstGeom>
          <a:effectLst>
            <a:blur rad="285750" grow="1"/>
          </a:effectLst>
        </p:spPr>
      </p:pic>
      <p:pic>
        <p:nvPicPr>
          <p:cNvPr id="6" name="Image 3" descr="https://pitch-assets-ccb95893-de3f-4266-973c-20049231b248.s3.eu-west-1.amazonaws.com/eef545d9-60ab-41f7-9862-229566b7ae8a?pitch-bytes=93783&amp;pitch-content-type=image%2F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rcRect l="684" r="60267" t="0" b="0"/>
          <a:stretch/>
        </p:blipFill>
        <p:spPr>
          <a:xfrm>
            <a:off x="8388691" y="4366599"/>
            <a:ext cx="279869" cy="301793"/>
          </a:xfrm>
          <a:prstGeom prst="rect">
            <a:avLst/>
          </a:prstGeom>
        </p:spPr>
      </p:pic>
      <p:pic>
        <p:nvPicPr>
          <p:cNvPr id="7" name="Image 4" descr="https://pitch-assets-ccb95893-de3f-4266-973c-20049231b248.s3.eu-west-1.amazonaws.com/27d2c6a6-6bed-4453-83c3-e9f593345bba?pitch-bytes=80785&amp;pitch-content-type=image%2F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-439676" y="-348559"/>
            <a:ext cx="1405146" cy="1405146"/>
          </a:xfrm>
          <a:prstGeom prst="ellipse">
            <a:avLst/>
          </a:prstGeom>
        </p:spPr>
      </p:pic>
      <p:pic>
        <p:nvPicPr>
          <p:cNvPr id="8" name="Image 5" descr="https://pitch-assets-ccb95893-de3f-4266-973c-20049231b248.s3.eu-west-1.amazonaws.com/b3623053-066f-419f-90bd-73de6ca6a473?pitch-bytes=15849&amp;pitch-content-type=image%2Fpng">    </p:cNvPr>
          <p:cNvPicPr>
            <a:picLocks noChangeAspect="1"/>
          </p:cNvPicPr>
          <p:nvPr/>
        </p:nvPicPr>
        <p:blipFill>
          <a:blip r:embed="rId7"/>
          <a:srcRect l="0" r="0" t="0" b="0"/>
          <a:stretch/>
        </p:blipFill>
        <p:spPr>
          <a:xfrm>
            <a:off x="299275" y="4125745"/>
            <a:ext cx="1332459" cy="1332459"/>
          </a:xfrm>
          <a:prstGeom prst="ellipse">
            <a:avLst/>
          </a:prstGeom>
        </p:spPr>
      </p:pic>
      <p:pic>
        <p:nvPicPr>
          <p:cNvPr id="9" name="Image 6" descr="https://pitch-assets-ccb95893-de3f-4266-973c-20049231b248.s3.eu-west-1.amazonaws.com/3d24c23d-451d-4724-921f-3bf0e92ec074?pitch-bytes=7753&amp;pitch-content-type=image%2F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7216885" y="-127423"/>
            <a:ext cx="2776072" cy="1487181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2068286" y="1431471"/>
            <a:ext cx="5002689" cy="137160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 video </a:t>
            </a:r>
            <a:endParaRPr lang="en-US" sz="4500" dirty="0"/>
          </a:p>
          <a:p>
            <a:pPr algn="l"/>
            <a:r>
              <a:rPr lang="en-US" sz="4500" b="1" dirty="0">
                <a:solidFill>
                  <a:srgbClr val="FFFFFF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cannot fit to github</a:t>
            </a:r>
            <a:endParaRPr lang="en-US" sz="4500" dirty="0"/>
          </a:p>
        </p:txBody>
      </p:sp>
      <p:pic>
        <p:nvPicPr>
          <p:cNvPr id="11" name="Image 7" descr="https://pitch-assets-ccb95893-de3f-4266-973c-20049231b248.s3.eu-west-1.amazonaws.com/try-pitch-pdf-export-logo.svg">
            <a:hlinkClick r:id="rId11" tooltip=""/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 l="0" r="0" t="0" b="0"/>
          <a:stretch/>
        </p:blipFill>
        <p:spPr>
          <a:xfrm>
            <a:off x="136595" y="4803153"/>
            <a:ext cx="515221" cy="2273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Prague Hackathon 2025 @ ETHGlobal</dc:title>
  <dc:subject>PptxGenJS Presentation</dc:subject>
  <dc:creator>Pitch Software GmbH</dc:creator>
  <cp:lastModifiedBy>Pitch Software GmbH</cp:lastModifiedBy>
  <cp:revision>1</cp:revision>
  <dcterms:created xsi:type="dcterms:W3CDTF">2025-06-01T06:14:29Z</dcterms:created>
  <dcterms:modified xsi:type="dcterms:W3CDTF">2025-06-01T06:14:29Z</dcterms:modified>
</cp:coreProperties>
</file>